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docx" ContentType="application/vnd.openxmlformats-officedocument.wordprocessingml.document"/>
  <Default Extension="wdp" ContentType="image/vnd.ms-photo"/>
  <Default Extension="ti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Lst>
  <p:notesMasterIdLst>
    <p:notesMasterId r:id="rId64"/>
  </p:notesMasterIdLst>
  <p:sldIdLst>
    <p:sldId id="257" r:id="rId2"/>
    <p:sldId id="258" r:id="rId3"/>
    <p:sldId id="259" r:id="rId4"/>
    <p:sldId id="313" r:id="rId5"/>
    <p:sldId id="260" r:id="rId6"/>
    <p:sldId id="314" r:id="rId7"/>
    <p:sldId id="315" r:id="rId8"/>
    <p:sldId id="320" r:id="rId9"/>
    <p:sldId id="261" r:id="rId10"/>
    <p:sldId id="262" r:id="rId11"/>
    <p:sldId id="316" r:id="rId12"/>
    <p:sldId id="317" r:id="rId13"/>
    <p:sldId id="318" r:id="rId14"/>
    <p:sldId id="263" r:id="rId15"/>
    <p:sldId id="319" r:id="rId16"/>
    <p:sldId id="265" r:id="rId17"/>
    <p:sldId id="267" r:id="rId18"/>
    <p:sldId id="269" r:id="rId19"/>
    <p:sldId id="270" r:id="rId20"/>
    <p:sldId id="323" r:id="rId21"/>
    <p:sldId id="271" r:id="rId22"/>
    <p:sldId id="321" r:id="rId23"/>
    <p:sldId id="322" r:id="rId24"/>
    <p:sldId id="272" r:id="rId25"/>
    <p:sldId id="273" r:id="rId26"/>
    <p:sldId id="274" r:id="rId27"/>
    <p:sldId id="275" r:id="rId28"/>
    <p:sldId id="326" r:id="rId29"/>
    <p:sldId id="324" r:id="rId30"/>
    <p:sldId id="325" r:id="rId31"/>
    <p:sldId id="278" r:id="rId32"/>
    <p:sldId id="334" r:id="rId33"/>
    <p:sldId id="279" r:id="rId34"/>
    <p:sldId id="280" r:id="rId35"/>
    <p:sldId id="281" r:id="rId36"/>
    <p:sldId id="282" r:id="rId37"/>
    <p:sldId id="283" r:id="rId38"/>
    <p:sldId id="327" r:id="rId39"/>
    <p:sldId id="284" r:id="rId40"/>
    <p:sldId id="332" r:id="rId41"/>
    <p:sldId id="328" r:id="rId42"/>
    <p:sldId id="329" r:id="rId43"/>
    <p:sldId id="330" r:id="rId44"/>
    <p:sldId id="331" r:id="rId45"/>
    <p:sldId id="288" r:id="rId46"/>
    <p:sldId id="336" r:id="rId47"/>
    <p:sldId id="337" r:id="rId48"/>
    <p:sldId id="333" r:id="rId49"/>
    <p:sldId id="348" r:id="rId50"/>
    <p:sldId id="289" r:id="rId51"/>
    <p:sldId id="290" r:id="rId52"/>
    <p:sldId id="338" r:id="rId53"/>
    <p:sldId id="347" r:id="rId54"/>
    <p:sldId id="344" r:id="rId55"/>
    <p:sldId id="342" r:id="rId56"/>
    <p:sldId id="349" r:id="rId57"/>
    <p:sldId id="339" r:id="rId58"/>
    <p:sldId id="352" r:id="rId59"/>
    <p:sldId id="351" r:id="rId60"/>
    <p:sldId id="340" r:id="rId61"/>
    <p:sldId id="341" r:id="rId62"/>
    <p:sldId id="353" r:id="rId63"/>
  </p:sldIdLst>
  <p:sldSz cx="9144000" cy="6858000" type="screen4x3"/>
  <p:notesSz cx="6858000" cy="9144000"/>
  <p:custDataLst>
    <p:tags r:id="rId65"/>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549" autoAdjust="0"/>
  </p:normalViewPr>
  <p:slideViewPr>
    <p:cSldViewPr snapToGrid="0" snapToObjects="1">
      <p:cViewPr varScale="1">
        <p:scale>
          <a:sx n="66" d="100"/>
          <a:sy n="66" d="100"/>
        </p:scale>
        <p:origin x="-1410" y="-96"/>
      </p:cViewPr>
      <p:guideLst>
        <p:guide orient="horz" pos="2160"/>
        <p:guide pos="2880"/>
      </p:guideLst>
    </p:cSldViewPr>
  </p:slideViewPr>
  <p:outlineViewPr>
    <p:cViewPr>
      <p:scale>
        <a:sx n="33" d="100"/>
        <a:sy n="33" d="100"/>
      </p:scale>
      <p:origin x="0" y="5588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BD42A61-0826-8442-9E78-991FB22AC1B4}" type="datetimeFigureOut">
              <a:rPr lang="en-US" smtClean="0"/>
              <a:t>7/9/2015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FF8B58-22FE-8448-93B0-46A11523C579}" type="slidenum">
              <a:rPr lang="en-US" smtClean="0"/>
              <a:t>‹#›</a:t>
            </a:fld>
            <a:endParaRPr lang="en-US"/>
          </a:p>
        </p:txBody>
      </p:sp>
    </p:spTree>
    <p:extLst>
      <p:ext uri="{BB962C8B-B14F-4D97-AF65-F5344CB8AC3E}">
        <p14:creationId xmlns:p14="http://schemas.microsoft.com/office/powerpoint/2010/main" val="386155481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F8B58-22FE-8448-93B0-46A11523C579}" type="slidenum">
              <a:rPr lang="en-US" smtClean="0"/>
              <a:t>22</a:t>
            </a:fld>
            <a:endParaRPr lang="en-US"/>
          </a:p>
        </p:txBody>
      </p:sp>
    </p:spTree>
    <p:extLst>
      <p:ext uri="{BB962C8B-B14F-4D97-AF65-F5344CB8AC3E}">
        <p14:creationId xmlns:p14="http://schemas.microsoft.com/office/powerpoint/2010/main" val="308034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F8B58-22FE-8448-93B0-46A11523C579}" type="slidenum">
              <a:rPr lang="en-US" smtClean="0"/>
              <a:t>46</a:t>
            </a:fld>
            <a:endParaRPr lang="en-US"/>
          </a:p>
        </p:txBody>
      </p:sp>
    </p:spTree>
    <p:extLst>
      <p:ext uri="{BB962C8B-B14F-4D97-AF65-F5344CB8AC3E}">
        <p14:creationId xmlns:p14="http://schemas.microsoft.com/office/powerpoint/2010/main" val="989363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2996011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724471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3696087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1626085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61818" y="5957455"/>
            <a:ext cx="8224982" cy="397596"/>
          </a:xfrm>
        </p:spPr>
        <p:txBody>
          <a:bodyPr anchor="b"/>
          <a:lstStyle>
            <a:lvl1pPr algn="ctr">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19364" y="138544"/>
            <a:ext cx="8705272" cy="57265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461818" y="6356349"/>
            <a:ext cx="5225473" cy="365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Slide Number Placeholder 5"/>
          <p:cNvSpPr>
            <a:spLocks noGrp="1"/>
          </p:cNvSpPr>
          <p:nvPr>
            <p:ph type="sldNum" sz="quarter" idx="4"/>
          </p:nvPr>
        </p:nvSpPr>
        <p:spPr>
          <a:xfrm>
            <a:off x="5687291" y="6355051"/>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19151743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5121" y="893216"/>
            <a:ext cx="4946505" cy="2378364"/>
          </a:xfrm>
        </p:spPr>
        <p:txBody>
          <a:bodyPr anchor="ctr"/>
          <a:lstStyle>
            <a:lvl1pPr algn="ctr">
              <a:defRPr sz="4000" b="1" cap="all">
                <a:solidFill>
                  <a:srgbClr val="1E57B6"/>
                </a:solidFill>
              </a:defRPr>
            </a:lvl1pPr>
          </a:lstStyle>
          <a:p>
            <a:r>
              <a:rPr lang="en-US" smtClean="0"/>
              <a:t>Click to edit Master title style</a:t>
            </a:r>
            <a:endParaRPr lang="en-US" dirty="0"/>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grpSp>
        <p:nvGrpSpPr>
          <p:cNvPr id="9" name="Group 8"/>
          <p:cNvGrpSpPr/>
          <p:nvPr userDrawn="1"/>
        </p:nvGrpSpPr>
        <p:grpSpPr>
          <a:xfrm>
            <a:off x="530355" y="439839"/>
            <a:ext cx="8289330" cy="5817683"/>
            <a:chOff x="530355" y="439839"/>
            <a:chExt cx="8289330" cy="5817683"/>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296" y="439839"/>
              <a:ext cx="2889504" cy="3634231"/>
            </a:xfrm>
            <a:prstGeom prst="rect">
              <a:avLst/>
            </a:prstGeom>
          </p:spPr>
        </p:pic>
        <p:sp>
          <p:nvSpPr>
            <p:cNvPr id="12" name="TextBox 11"/>
            <p:cNvSpPr txBox="1"/>
            <p:nvPr/>
          </p:nvSpPr>
          <p:spPr>
            <a:xfrm>
              <a:off x="5687685" y="4301224"/>
              <a:ext cx="3132000" cy="1754326"/>
            </a:xfrm>
            <a:prstGeom prst="rect">
              <a:avLst/>
            </a:prstGeom>
            <a:noFill/>
          </p:spPr>
          <p:txBody>
            <a:bodyPr wrap="square" rtlCol="0">
              <a:spAutoFit/>
            </a:bodyPr>
            <a:lstStyle/>
            <a:p>
              <a:pPr algn="ctr"/>
              <a:r>
                <a:rPr lang="en-US" sz="2000" b="1" dirty="0" smtClean="0">
                  <a:solidFill>
                    <a:schemeClr val="tx1"/>
                  </a:solidFill>
                  <a:latin typeface="Times New Roman"/>
                  <a:cs typeface="Times New Roman"/>
                </a:rPr>
                <a:t>Wireless Communication Networks and Systems</a:t>
              </a:r>
            </a:p>
            <a:p>
              <a:pPr algn="ctr"/>
              <a:r>
                <a:rPr lang="en-US" sz="1600" dirty="0" smtClean="0">
                  <a:solidFill>
                    <a:schemeClr val="tx1"/>
                  </a:solidFill>
                  <a:latin typeface="Times New Roman"/>
                  <a:cs typeface="Times New Roman"/>
                </a:rPr>
                <a:t>1</a:t>
              </a:r>
              <a:r>
                <a:rPr lang="en-US" sz="1600" baseline="30000" dirty="0" smtClean="0">
                  <a:solidFill>
                    <a:schemeClr val="tx1"/>
                  </a:solidFill>
                  <a:latin typeface="Times New Roman"/>
                  <a:cs typeface="Times New Roman"/>
                </a:rPr>
                <a:t>st</a:t>
              </a:r>
              <a:r>
                <a:rPr lang="en-US" sz="1600" dirty="0" smtClean="0">
                  <a:solidFill>
                    <a:schemeClr val="tx1"/>
                  </a:solidFill>
                  <a:latin typeface="Times New Roman"/>
                  <a:cs typeface="Times New Roman"/>
                </a:rPr>
                <a:t> edition, Global edition</a:t>
              </a:r>
              <a:endParaRPr lang="en-US" dirty="0" smtClean="0">
                <a:solidFill>
                  <a:schemeClr val="tx1"/>
                </a:solidFill>
                <a:latin typeface="Times New Roman"/>
                <a:cs typeface="Times New Roman"/>
              </a:endParaRPr>
            </a:p>
            <a:p>
              <a:pPr algn="ctr"/>
              <a:r>
                <a:rPr lang="en-US" sz="1600" b="1" dirty="0" smtClean="0">
                  <a:solidFill>
                    <a:schemeClr val="tx1"/>
                  </a:solidFill>
                  <a:latin typeface="Times New Roman"/>
                  <a:cs typeface="Times New Roman"/>
                </a:rPr>
                <a:t>Cory Beard, William Stallings</a:t>
              </a:r>
            </a:p>
            <a:p>
              <a:pPr algn="ctr"/>
              <a:r>
                <a:rPr lang="en-US" dirty="0" smtClean="0">
                  <a:solidFill>
                    <a:schemeClr val="tx1"/>
                  </a:solidFill>
                  <a:latin typeface="Times New Roman"/>
                  <a:cs typeface="Times New Roman"/>
                </a:rPr>
                <a:t>© 2016 Pearson Education, Ltd.</a:t>
              </a:r>
              <a:endParaRPr lang="en-US" dirty="0">
                <a:solidFill>
                  <a:schemeClr val="tx1"/>
                </a:solidFill>
                <a:latin typeface="Times New Roman"/>
                <a:cs typeface="Times New Roman"/>
              </a:endParaRPr>
            </a:p>
          </p:txBody>
        </p:sp>
        <p:sp>
          <p:nvSpPr>
            <p:cNvPr id="13" name="TextBox 12"/>
            <p:cNvSpPr txBox="1"/>
            <p:nvPr/>
          </p:nvSpPr>
          <p:spPr>
            <a:xfrm>
              <a:off x="530355" y="3918420"/>
              <a:ext cx="4946505" cy="2339102"/>
            </a:xfrm>
            <a:prstGeom prst="rect">
              <a:avLst/>
            </a:prstGeom>
            <a:noFill/>
          </p:spPr>
          <p:txBody>
            <a:bodyPr wrap="square" rtlCol="0">
              <a:spAutoFit/>
            </a:bodyPr>
            <a:lstStyle/>
            <a:p>
              <a:pPr algn="just"/>
              <a:r>
                <a:rPr lang="en-US" sz="1400" dirty="0" smtClean="0">
                  <a:latin typeface="Times New Roman"/>
                  <a:cs typeface="Times New Roman"/>
                </a:rPr>
                <a:t>These slides are made available to faculty in PowerPoint form. Slides can be freely added, modified, and deleted to suit student needs. They represent substantial work on the part of the authors; therefore, we request the following.</a:t>
              </a:r>
            </a:p>
            <a:p>
              <a:pPr algn="just"/>
              <a:endParaRPr lang="en-US" sz="400" dirty="0" smtClean="0">
                <a:latin typeface="Times New Roman"/>
                <a:cs typeface="Times New Roman"/>
              </a:endParaRPr>
            </a:p>
            <a:p>
              <a:pPr algn="just"/>
              <a:r>
                <a:rPr lang="en-US" sz="1400" dirty="0" smtClean="0">
                  <a:latin typeface="Times New Roman"/>
                  <a:cs typeface="Times New Roman"/>
                </a:rPr>
                <a:t>If these slides are used in a class setting or posted on an internal or external www site, please mention the source textbook and note our copyright of this material.</a:t>
              </a:r>
            </a:p>
            <a:p>
              <a:pPr algn="just"/>
              <a:endParaRPr lang="en-US" sz="400" dirty="0" smtClean="0">
                <a:latin typeface="Times New Roman"/>
                <a:cs typeface="Times New Roman"/>
              </a:endParaRPr>
            </a:p>
            <a:p>
              <a:pPr algn="just"/>
              <a:r>
                <a:rPr lang="en-US" sz="1400" dirty="0" smtClean="0">
                  <a:latin typeface="Times New Roman"/>
                  <a:cs typeface="Times New Roman"/>
                </a:rPr>
                <a:t>All material copyright 2016</a:t>
              </a:r>
            </a:p>
            <a:p>
              <a:pPr algn="just"/>
              <a:r>
                <a:rPr lang="en-US" sz="1400" dirty="0" smtClean="0">
                  <a:latin typeface="Times New Roman"/>
                  <a:cs typeface="Times New Roman"/>
                </a:rPr>
                <a:t>Cory Beard and William Stallings, All Rights Reserved</a:t>
              </a:r>
            </a:p>
            <a:p>
              <a:pPr algn="just"/>
              <a:endParaRPr lang="en-US" sz="1200" dirty="0">
                <a:solidFill>
                  <a:schemeClr val="tx1"/>
                </a:solidFill>
                <a:latin typeface="Times New Roman"/>
                <a:cs typeface="Times New Roman"/>
              </a:endParaRPr>
            </a:p>
          </p:txBody>
        </p:sp>
      </p:grpSp>
    </p:spTree>
    <p:extLst>
      <p:ext uri="{BB962C8B-B14F-4D97-AF65-F5344CB8AC3E}">
        <p14:creationId xmlns:p14="http://schemas.microsoft.com/office/powerpoint/2010/main" val="3940295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9455"/>
            <a:ext cx="4946505" cy="2378364"/>
          </a:xfrm>
        </p:spPr>
        <p:txBody>
          <a:bodyPr anchor="ctr"/>
          <a:lstStyle>
            <a:lvl1pPr algn="ctr">
              <a:defRPr sz="4000" b="1" cap="all">
                <a:solidFill>
                  <a:srgbClr val="1E57B6"/>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22313" y="3061276"/>
            <a:ext cx="4946505" cy="3127087"/>
          </a:xfrm>
        </p:spPr>
        <p:txBody>
          <a:bodyPr anchor="t"/>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lvl1pPr marL="0" marR="0" indent="0" algn="r" defTabSz="457200" rtl="0" eaLnBrk="1" fontAlgn="auto" latinLnBrk="0" hangingPunct="1">
              <a:lnSpc>
                <a:spcPct val="100000"/>
              </a:lnSpc>
              <a:spcBef>
                <a:spcPts val="0"/>
              </a:spcBef>
              <a:spcAft>
                <a:spcPts val="0"/>
              </a:spcAft>
              <a:buClrTx/>
              <a:buSzTx/>
              <a:buFontTx/>
              <a:buNone/>
              <a:tabLst/>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3940295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microsoft.com/office/2007/relationships/hdphoto" Target="../media/hdphoto1.wdp"/><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E:\My Docs\Pearson_Supplement projects\07-07-2015\9781292108711_Stallings_Beard_Wireless_Communication_Networks_and_Systems\Untitled.jpg"/>
          <p:cNvPicPr>
            <a:picLocks noChangeAspect="1"/>
          </p:cNvPicPr>
          <p:nvPr userDrawn="1"/>
        </p:nvPicPr>
        <p:blipFill rotWithShape="1">
          <a:blip r:embed="rId9">
            <a:lum bright="70000" contrast="-70000"/>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t="28267" b="8822"/>
          <a:stretch/>
        </p:blipFill>
        <p:spPr bwMode="auto">
          <a:xfrm>
            <a:off x="-14" y="15766"/>
            <a:ext cx="9166098" cy="6858000"/>
          </a:xfrm>
          <a:prstGeom prst="rect">
            <a:avLst/>
          </a:prstGeom>
          <a:noFill/>
          <a:ln>
            <a:noFill/>
          </a:ln>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5449455" y="6356350"/>
            <a:ext cx="3237345" cy="365125"/>
          </a:xfrm>
          <a:prstGeom prst="rect">
            <a:avLst/>
          </a:prstGeom>
        </p:spPr>
        <p:txBody>
          <a:bodyPr vert="horz" lIns="91440" tIns="45720" rIns="91440" bIns="45720" rtlCol="0" anchor="ctr"/>
          <a:lstStyle>
            <a:lvl1pPr algn="r">
              <a:defRPr sz="1200">
                <a:solidFill>
                  <a:schemeClr val="tx1"/>
                </a:solidFill>
                <a:latin typeface="Times New Roman"/>
                <a:cs typeface="Times New Roman"/>
              </a:defRPr>
            </a:lvl1pPr>
          </a:lstStyle>
          <a:p>
            <a:fld id="{3257432D-331A-3343-A5A1-D9EDC3175A46}" type="slidenum">
              <a:rPr lang="en-US" smtClean="0"/>
              <a:t>‹#›</a:t>
            </a:fld>
            <a:endParaRPr lang="en-US"/>
          </a:p>
        </p:txBody>
      </p:sp>
    </p:spTree>
    <p:extLst>
      <p:ext uri="{BB962C8B-B14F-4D97-AF65-F5344CB8AC3E}">
        <p14:creationId xmlns:p14="http://schemas.microsoft.com/office/powerpoint/2010/main" val="91129884"/>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Lst>
  <p:txStyles>
    <p:titleStyle>
      <a:lvl1pPr algn="ctr" defTabSz="457200" rtl="0" eaLnBrk="1" latinLnBrk="0" hangingPunct="1">
        <a:spcBef>
          <a:spcPct val="0"/>
        </a:spcBef>
        <a:buNone/>
        <a:defRPr lang="en-US" sz="4000" b="1" kern="1200" cap="all" smtClean="0">
          <a:solidFill>
            <a:srgbClr val="1E57B6"/>
          </a:solidFill>
          <a:latin typeface="Times New Roman"/>
          <a:ea typeface="+mj-ea"/>
          <a:cs typeface="Times New Roman"/>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Times New Roman"/>
          <a:ea typeface="+mn-ea"/>
          <a:cs typeface="Times New Roman"/>
        </a:defRPr>
      </a:lvl1pPr>
      <a:lvl2pPr marL="742950" indent="-285750" algn="l" defTabSz="457200" rtl="0" eaLnBrk="1" latinLnBrk="0" hangingPunct="1">
        <a:spcBef>
          <a:spcPct val="20000"/>
        </a:spcBef>
        <a:buFont typeface="Arial"/>
        <a:buChar char="–"/>
        <a:defRPr sz="2800" kern="1200">
          <a:solidFill>
            <a:schemeClr val="tx1"/>
          </a:solidFill>
          <a:latin typeface="Times New Roman"/>
          <a:ea typeface="+mn-ea"/>
          <a:cs typeface="Times New Roman"/>
        </a:defRPr>
      </a:lvl2pPr>
      <a:lvl3pPr marL="1143000" indent="-228600" algn="l" defTabSz="457200" rtl="0" eaLnBrk="1" latinLnBrk="0" hangingPunct="1">
        <a:spcBef>
          <a:spcPct val="20000"/>
        </a:spcBef>
        <a:buFont typeface="Arial"/>
        <a:buChar char="•"/>
        <a:defRPr sz="2400" kern="1200">
          <a:solidFill>
            <a:schemeClr val="tx1"/>
          </a:solidFill>
          <a:latin typeface="Times New Roman"/>
          <a:ea typeface="+mn-ea"/>
          <a:cs typeface="Times New Roman"/>
        </a:defRPr>
      </a:lvl3pPr>
      <a:lvl4pPr marL="16002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4pPr>
      <a:lvl5pPr marL="2057400" indent="-228600" algn="l" defTabSz="457200" rtl="0" eaLnBrk="1" latinLnBrk="0" hangingPunct="1">
        <a:spcBef>
          <a:spcPct val="20000"/>
        </a:spcBef>
        <a:buFont typeface="Arial"/>
        <a:buChar char="»"/>
        <a:defRPr sz="2000" kern="1200">
          <a:solidFill>
            <a:schemeClr val="tx1"/>
          </a:solidFill>
          <a:latin typeface="Times New Roman"/>
          <a:ea typeface="+mn-ea"/>
          <a:cs typeface="Times New Roman"/>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hyperlink" Target="http://goo.gl/c07cq2" TargetMode="External"/><Relationship Id="rId1" Type="http://schemas.openxmlformats.org/officeDocument/2006/relationships/slideLayout" Target="../slideLayouts/slideLayout5.xml"/><Relationship Id="rId4" Type="http://schemas.openxmlformats.org/officeDocument/2006/relationships/image" Target="../media/image11.t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wmf"/><Relationship Id="rId5" Type="http://schemas.openxmlformats.org/officeDocument/2006/relationships/oleObject" Target="../embeddings/oleObject3.bin"/><Relationship Id="rId4" Type="http://schemas.openxmlformats.org/officeDocument/2006/relationships/image" Target="../media/image1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6.wmf"/><Relationship Id="rId5" Type="http://schemas.openxmlformats.org/officeDocument/2006/relationships/oleObject" Target="../embeddings/oleObject5.bin"/><Relationship Id="rId4" Type="http://schemas.openxmlformats.org/officeDocument/2006/relationships/image" Target="../media/image15.w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8.emf"/></Relationships>
</file>

<file path=ppt/slides/_rels/slide27.x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0.wmf"/><Relationship Id="rId5" Type="http://schemas.openxmlformats.org/officeDocument/2006/relationships/oleObject" Target="../embeddings/oleObject8.bin"/><Relationship Id="rId4" Type="http://schemas.openxmlformats.org/officeDocument/2006/relationships/image" Target="../media/image19.emf"/></Relationships>
</file>

<file path=ppt/slides/_rels/slide28.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24.emf"/><Relationship Id="rId5" Type="http://schemas.openxmlformats.org/officeDocument/2006/relationships/oleObject" Target="../embeddings/oleObject11.bin"/><Relationship Id="rId4" Type="http://schemas.openxmlformats.org/officeDocument/2006/relationships/image" Target="../media/image23.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25.png"/><Relationship Id="rId4" Type="http://schemas.openxmlformats.org/officeDocument/2006/relationships/package" Target="../embeddings/Microsoft_Word_Document1.docx"/></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26.wmf"/></Relationships>
</file>

<file path=ppt/slides/_rels/slide3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28.wmf"/><Relationship Id="rId5" Type="http://schemas.openxmlformats.org/officeDocument/2006/relationships/oleObject" Target="../embeddings/oleObject15.bin"/><Relationship Id="rId4" Type="http://schemas.openxmlformats.org/officeDocument/2006/relationships/image" Target="../media/image27.w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0.wmf"/></Relationships>
</file>

<file path=ppt/slides/_rels/slide3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hyperlink" Target="http://goo.gl/fs5qPe" TargetMode="External"/><Relationship Id="rId1" Type="http://schemas.openxmlformats.org/officeDocument/2006/relationships/slideLayout" Target="../slideLayouts/slideLayout5.xml"/><Relationship Id="rId4" Type="http://schemas.openxmlformats.org/officeDocument/2006/relationships/image" Target="../media/image32.ti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hyperlink" Target="http://goo.gl/qpmCkr" TargetMode="External"/><Relationship Id="rId1" Type="http://schemas.openxmlformats.org/officeDocument/2006/relationships/slideLayout" Target="../slideLayouts/slideLayout5.xml"/><Relationship Id="rId4" Type="http://schemas.openxmlformats.org/officeDocument/2006/relationships/image" Target="../media/image4.t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hyperlink" Target="http://goo.gl/HZ4mVO" TargetMode="External"/><Relationship Id="rId1" Type="http://schemas.openxmlformats.org/officeDocument/2006/relationships/slideLayout" Target="../slideLayouts/slideLayout5.xml"/><Relationship Id="rId4" Type="http://schemas.openxmlformats.org/officeDocument/2006/relationships/image" Target="../media/image35.tif"/></Relationships>
</file>

<file path=ppt/slides/_rels/slide4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hyperlink" Target="http://goo.gl/5m3GyL" TargetMode="External"/><Relationship Id="rId1" Type="http://schemas.openxmlformats.org/officeDocument/2006/relationships/slideLayout" Target="../slideLayouts/slideLayout5.xml"/><Relationship Id="rId4" Type="http://schemas.openxmlformats.org/officeDocument/2006/relationships/image" Target="../media/image37.tif"/></Relationships>
</file>

<file path=ppt/slides/_rels/slide44.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hyperlink" Target="http://goo.gl/jsDTC2" TargetMode="External"/><Relationship Id="rId1" Type="http://schemas.openxmlformats.org/officeDocument/2006/relationships/slideLayout" Target="../slideLayouts/slideLayout5.xml"/><Relationship Id="rId4" Type="http://schemas.openxmlformats.org/officeDocument/2006/relationships/image" Target="../media/image39.ti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hyperlink" Target="http://goo.gl/AczCKM" TargetMode="External"/><Relationship Id="rId1" Type="http://schemas.openxmlformats.org/officeDocument/2006/relationships/slideLayout" Target="../slideLayouts/slideLayout5.xml"/><Relationship Id="rId4" Type="http://schemas.openxmlformats.org/officeDocument/2006/relationships/image" Target="../media/image41.tif"/></Relationships>
</file>

<file path=ppt/slides/_rels/slide49.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hyperlink" Target="http://goo.gl/bX570c" TargetMode="External"/><Relationship Id="rId1" Type="http://schemas.openxmlformats.org/officeDocument/2006/relationships/slideLayout" Target="../slideLayouts/slideLayout5.xml"/><Relationship Id="rId4" Type="http://schemas.openxmlformats.org/officeDocument/2006/relationships/image" Target="../media/image44.t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hyperlink" Target="http://goo.gl/ag77ux" TargetMode="External"/><Relationship Id="rId1" Type="http://schemas.openxmlformats.org/officeDocument/2006/relationships/slideLayout" Target="../slideLayouts/slideLayout5.xml"/><Relationship Id="rId4" Type="http://schemas.openxmlformats.org/officeDocument/2006/relationships/image" Target="../media/image46.t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hyperlink" Target="http://goo.gl/8lX3jI" TargetMode="Externa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hyperlink" Target="http://goo.gl/anNcmP" TargetMode="External"/><Relationship Id="rId1" Type="http://schemas.openxmlformats.org/officeDocument/2006/relationships/slideLayout" Target="../slideLayouts/slideLayout5.xml"/><Relationship Id="rId4" Type="http://schemas.openxmlformats.org/officeDocument/2006/relationships/image" Target="../media/image7.tif"/></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Chapter 6</a:t>
            </a:r>
            <a:br>
              <a:rPr lang="en-US" dirty="0" smtClean="0"/>
            </a:br>
            <a:r>
              <a:rPr lang="en-US" dirty="0" smtClean="0"/>
              <a:t>The wireless channel</a:t>
            </a:r>
            <a:endParaRPr lang="en-US" dirty="0"/>
          </a:p>
        </p:txBody>
      </p:sp>
      <p:sp>
        <p:nvSpPr>
          <p:cNvPr id="7"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a:t>
            </a:fld>
            <a:endParaRPr lang="en-US" sz="1200" dirty="0">
              <a:latin typeface="Times New Roman"/>
              <a:cs typeface="Times New Roman"/>
            </a:endParaRPr>
          </a:p>
        </p:txBody>
      </p:sp>
    </p:spTree>
    <p:extLst>
      <p:ext uri="{BB962C8B-B14F-4D97-AF65-F5344CB8AC3E}">
        <p14:creationId xmlns:p14="http://schemas.microsoft.com/office/powerpoint/2010/main" val="1211370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r>
              <a:rPr lang="en-US" dirty="0"/>
              <a:t>Antenna Gain</a:t>
            </a:r>
          </a:p>
        </p:txBody>
      </p:sp>
      <p:sp>
        <p:nvSpPr>
          <p:cNvPr id="148483" name="Rectangle 3"/>
          <p:cNvSpPr>
            <a:spLocks noGrp="1" noChangeArrowheads="1"/>
          </p:cNvSpPr>
          <p:nvPr>
            <p:ph idx="1"/>
          </p:nvPr>
        </p:nvSpPr>
        <p:spPr/>
        <p:txBody>
          <a:bodyPr/>
          <a:lstStyle/>
          <a:p>
            <a:r>
              <a:rPr lang="en-US" sz="2800" dirty="0"/>
              <a:t>Relationship between antenna gain and effective area</a:t>
            </a:r>
          </a:p>
          <a:p>
            <a:pPr lvl="1"/>
            <a:endParaRPr lang="en-US" sz="2400" i="1" dirty="0"/>
          </a:p>
          <a:p>
            <a:pPr lvl="2"/>
            <a:endParaRPr lang="en-US" sz="2000" i="1" dirty="0"/>
          </a:p>
          <a:p>
            <a:pPr lvl="2"/>
            <a:endParaRPr lang="en-US" sz="2000" i="1" dirty="0"/>
          </a:p>
          <a:p>
            <a:pPr lvl="2"/>
            <a:r>
              <a:rPr lang="en-US" sz="2000" i="1" dirty="0"/>
              <a:t>G </a:t>
            </a:r>
            <a:r>
              <a:rPr lang="en-US" sz="2000" dirty="0"/>
              <a:t>= antenna gain</a:t>
            </a:r>
          </a:p>
          <a:p>
            <a:pPr lvl="2"/>
            <a:r>
              <a:rPr lang="en-US" sz="2000" i="1" dirty="0" err="1"/>
              <a:t>A</a:t>
            </a:r>
            <a:r>
              <a:rPr lang="en-US" sz="2000" i="1" baseline="-25000" dirty="0" err="1"/>
              <a:t>e</a:t>
            </a:r>
            <a:r>
              <a:rPr lang="en-US" sz="2000" i="1" dirty="0"/>
              <a:t> </a:t>
            </a:r>
            <a:r>
              <a:rPr lang="en-US" sz="2000" dirty="0"/>
              <a:t>= effective area</a:t>
            </a:r>
          </a:p>
          <a:p>
            <a:pPr lvl="2"/>
            <a:r>
              <a:rPr lang="en-US" sz="2000" i="1" dirty="0"/>
              <a:t>f </a:t>
            </a:r>
            <a:r>
              <a:rPr lang="en-US" sz="2000" dirty="0"/>
              <a:t>= carrier frequency</a:t>
            </a:r>
          </a:p>
          <a:p>
            <a:pPr lvl="2"/>
            <a:r>
              <a:rPr lang="en-US" sz="2000" dirty="0"/>
              <a:t>c = speed of light </a:t>
            </a:r>
            <a:r>
              <a:rPr lang="en-US" sz="2000" dirty="0">
                <a:latin typeface="Symbol" charset="0"/>
              </a:rPr>
              <a:t>(» </a:t>
            </a:r>
            <a:r>
              <a:rPr lang="en-US" sz="2000" dirty="0"/>
              <a:t>3 </a:t>
            </a:r>
            <a:r>
              <a:rPr lang="en-US" sz="2000" dirty="0">
                <a:latin typeface="Symbol" charset="0"/>
              </a:rPr>
              <a:t>´ </a:t>
            </a:r>
            <a:r>
              <a:rPr lang="en-US" sz="2000" dirty="0"/>
              <a:t>10</a:t>
            </a:r>
            <a:r>
              <a:rPr lang="en-US" sz="2000" baseline="30000" dirty="0"/>
              <a:t>8</a:t>
            </a:r>
            <a:r>
              <a:rPr lang="en-US" sz="2000" dirty="0"/>
              <a:t> m/s)</a:t>
            </a:r>
          </a:p>
          <a:p>
            <a:pPr lvl="2"/>
            <a:r>
              <a:rPr lang="en-US" sz="2000" dirty="0" err="1" smtClean="0">
                <a:cs typeface="Times New Roman" charset="0"/>
                <a:sym typeface="Symbol" charset="0"/>
              </a:rPr>
              <a:t>λ</a:t>
            </a:r>
            <a:r>
              <a:rPr lang="en-US" sz="2000" dirty="0" smtClean="0"/>
              <a:t> </a:t>
            </a:r>
            <a:r>
              <a:rPr lang="en-US" sz="2000" dirty="0"/>
              <a:t>= carrier wavelength</a:t>
            </a:r>
          </a:p>
        </p:txBody>
      </p:sp>
      <p:sp>
        <p:nvSpPr>
          <p:cNvPr id="5"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10</a:t>
            </a:fld>
            <a:endParaRPr lang="en-US" sz="1200" dirty="0">
              <a:latin typeface="Times New Roman"/>
              <a:cs typeface="Times New Roman"/>
            </a:endParaRPr>
          </a:p>
        </p:txBody>
      </p:sp>
      <p:graphicFrame>
        <p:nvGraphicFramePr>
          <p:cNvPr id="148484" name="Object 4"/>
          <p:cNvGraphicFramePr>
            <a:graphicFrameLocks noChangeAspect="1"/>
          </p:cNvGraphicFramePr>
          <p:nvPr>
            <p:extLst>
              <p:ext uri="{D42A27DB-BD31-4B8C-83A1-F6EECF244321}">
                <p14:modId xmlns:p14="http://schemas.microsoft.com/office/powerpoint/2010/main" val="936642792"/>
              </p:ext>
            </p:extLst>
          </p:nvPr>
        </p:nvGraphicFramePr>
        <p:xfrm>
          <a:off x="2803525" y="2119313"/>
          <a:ext cx="3344863" cy="1217612"/>
        </p:xfrm>
        <a:graphic>
          <a:graphicData uri="http://schemas.openxmlformats.org/presentationml/2006/ole">
            <mc:AlternateContent xmlns:mc="http://schemas.openxmlformats.org/markup-compatibility/2006">
              <mc:Choice xmlns:v="urn:schemas-microsoft-com:vml" Requires="v">
                <p:oleObj spid="_x0000_s5185" name="Equation" r:id="rId3" imgW="1257300" imgH="457200" progId="Equation.DSMT4">
                  <p:embed/>
                </p:oleObj>
              </mc:Choice>
              <mc:Fallback>
                <p:oleObj name="Equation" r:id="rId3" imgW="1257300" imgH="457200" progId="Equation.DSMT4">
                  <p:embed/>
                  <p:pic>
                    <p:nvPicPr>
                      <p:cNvPr id="0" name=""/>
                      <p:cNvPicPr>
                        <a:picLocks noChangeAspect="1" noChangeArrowheads="1"/>
                      </p:cNvPicPr>
                      <p:nvPr/>
                    </p:nvPicPr>
                    <p:blipFill>
                      <a:blip r:embed="rId4"/>
                      <a:srcRect/>
                      <a:stretch>
                        <a:fillRect/>
                      </a:stretch>
                    </p:blipFill>
                    <p:spPr bwMode="auto">
                      <a:xfrm>
                        <a:off x="2803525" y="2119313"/>
                        <a:ext cx="3344863" cy="1217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163508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a:t>
            </a:r>
            <a:r>
              <a:rPr lang="en-US" baseline="0" dirty="0" smtClean="0"/>
              <a:t> considerations</a:t>
            </a:r>
            <a:endParaRPr lang="en-US" dirty="0"/>
          </a:p>
        </p:txBody>
      </p:sp>
      <p:sp>
        <p:nvSpPr>
          <p:cNvPr id="3" name="Content Placeholder 2"/>
          <p:cNvSpPr>
            <a:spLocks noGrp="1"/>
          </p:cNvSpPr>
          <p:nvPr>
            <p:ph idx="1"/>
          </p:nvPr>
        </p:nvSpPr>
        <p:spPr/>
        <p:txBody>
          <a:bodyPr>
            <a:normAutofit lnSpcReduction="10000"/>
          </a:bodyPr>
          <a:lstStyle/>
          <a:p>
            <a:r>
              <a:rPr lang="en-US" dirty="0" smtClean="0"/>
              <a:t>Controlled</a:t>
            </a:r>
            <a:r>
              <a:rPr lang="en-US" baseline="0" dirty="0" smtClean="0"/>
              <a:t> by regulatory bodies</a:t>
            </a:r>
          </a:p>
          <a:p>
            <a:pPr lvl="1"/>
            <a:r>
              <a:rPr lang="en-US" dirty="0" smtClean="0"/>
              <a:t>Carrier frequency</a:t>
            </a:r>
          </a:p>
          <a:p>
            <a:pPr lvl="1"/>
            <a:r>
              <a:rPr lang="en-US" dirty="0" smtClean="0"/>
              <a:t>Signal Power</a:t>
            </a:r>
          </a:p>
          <a:p>
            <a:pPr lvl="1"/>
            <a:r>
              <a:rPr lang="en-US" dirty="0" smtClean="0"/>
              <a:t>Multiple</a:t>
            </a:r>
            <a:r>
              <a:rPr lang="en-US" baseline="0" dirty="0" smtClean="0"/>
              <a:t> Access Scheme</a:t>
            </a:r>
          </a:p>
          <a:p>
            <a:pPr lvl="2"/>
            <a:r>
              <a:rPr lang="en-US" dirty="0" smtClean="0"/>
              <a:t>Divide into time slots –Time</a:t>
            </a:r>
            <a:r>
              <a:rPr lang="en-US" baseline="0" dirty="0" smtClean="0"/>
              <a:t> Division Multiple Access (TDMA)</a:t>
            </a:r>
          </a:p>
          <a:p>
            <a:pPr lvl="2"/>
            <a:r>
              <a:rPr lang="en-US" baseline="0" dirty="0" smtClean="0"/>
              <a:t>Divide into frequency bands – Frequency Division Multiple Access (FDMA)</a:t>
            </a:r>
          </a:p>
          <a:p>
            <a:pPr lvl="2"/>
            <a:r>
              <a:rPr lang="en-US" baseline="0" dirty="0" smtClean="0"/>
              <a:t>Different signal encodings – Code Division Multiple Access (CDMA)</a:t>
            </a:r>
            <a:endParaRPr lang="en-US" dirty="0" smtClean="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11</a:t>
            </a:fld>
            <a:endParaRPr lang="en-US" sz="1200" dirty="0">
              <a:latin typeface="Times New Roman"/>
              <a:cs typeface="Times New Roman"/>
            </a:endParaRPr>
          </a:p>
        </p:txBody>
      </p:sp>
    </p:spTree>
    <p:extLst>
      <p:ext uri="{BB962C8B-B14F-4D97-AF65-F5344CB8AC3E}">
        <p14:creationId xmlns:p14="http://schemas.microsoft.com/office/powerpoint/2010/main" val="390627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a:t>
            </a:r>
            <a:r>
              <a:rPr lang="en-US" baseline="0" dirty="0" smtClean="0"/>
              <a:t> considerations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Federal Communications Commission (FCC) in the United States regulates spectrum</a:t>
            </a:r>
          </a:p>
          <a:p>
            <a:pPr lvl="1"/>
            <a:r>
              <a:rPr lang="en-US" dirty="0" smtClean="0"/>
              <a:t>Military</a:t>
            </a:r>
          </a:p>
          <a:p>
            <a:pPr lvl="1"/>
            <a:r>
              <a:rPr lang="en-US" dirty="0" smtClean="0"/>
              <a:t>Broadcasting</a:t>
            </a:r>
          </a:p>
          <a:p>
            <a:pPr lvl="1"/>
            <a:r>
              <a:rPr lang="en-US" dirty="0" smtClean="0"/>
              <a:t>Public Safety</a:t>
            </a:r>
          </a:p>
          <a:p>
            <a:pPr lvl="1"/>
            <a:r>
              <a:rPr lang="en-US" dirty="0" smtClean="0"/>
              <a:t>Mobile</a:t>
            </a:r>
          </a:p>
          <a:p>
            <a:pPr lvl="1"/>
            <a:r>
              <a:rPr lang="en-US" dirty="0" smtClean="0"/>
              <a:t>Amateur</a:t>
            </a:r>
          </a:p>
          <a:p>
            <a:pPr lvl="1"/>
            <a:r>
              <a:rPr lang="en-US" dirty="0" smtClean="0"/>
              <a:t>Government exclusive, non-government exclusive, or both</a:t>
            </a:r>
          </a:p>
          <a:p>
            <a:pPr lvl="1"/>
            <a:r>
              <a:rPr lang="en-US" dirty="0" smtClean="0"/>
              <a:t>Many other categories</a:t>
            </a:r>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12</a:t>
            </a:fld>
            <a:endParaRPr lang="en-US" sz="1200" dirty="0">
              <a:latin typeface="Times New Roman"/>
              <a:cs typeface="Times New Roman"/>
            </a:endParaRPr>
          </a:p>
        </p:txBody>
      </p:sp>
    </p:spTree>
    <p:extLst>
      <p:ext uri="{BB962C8B-B14F-4D97-AF65-F5344CB8AC3E}">
        <p14:creationId xmlns:p14="http://schemas.microsoft.com/office/powerpoint/2010/main" val="2052236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Spectrum</a:t>
            </a:r>
            <a:r>
              <a:rPr lang="en-US" baseline="0" dirty="0" smtClean="0"/>
              <a:t> considerations</a:t>
            </a:r>
            <a:endParaRPr lang="en-US" dirty="0"/>
          </a:p>
        </p:txBody>
      </p:sp>
      <p:sp>
        <p:nvSpPr>
          <p:cNvPr id="3" name="Content Placeholder 2"/>
          <p:cNvSpPr>
            <a:spLocks noGrp="1"/>
          </p:cNvSpPr>
          <p:nvPr>
            <p:ph idx="1"/>
          </p:nvPr>
        </p:nvSpPr>
        <p:spPr/>
        <p:txBody>
          <a:bodyPr/>
          <a:lstStyle/>
          <a:p>
            <a:pPr lvl="0"/>
            <a:r>
              <a:rPr lang="en-US" dirty="0" smtClean="0"/>
              <a:t>Industrial</a:t>
            </a:r>
            <a:r>
              <a:rPr lang="en-US" baseline="0" dirty="0" smtClean="0"/>
              <a:t>, Scientific, and Medical (ISM) bands</a:t>
            </a:r>
          </a:p>
          <a:p>
            <a:pPr lvl="1"/>
            <a:r>
              <a:rPr lang="en-US" dirty="0" smtClean="0"/>
              <a:t>Can be used without a license</a:t>
            </a:r>
          </a:p>
          <a:p>
            <a:pPr lvl="1"/>
            <a:r>
              <a:rPr lang="en-US" dirty="0" smtClean="0"/>
              <a:t>As long as power and spread spectrum regulations are followed</a:t>
            </a:r>
          </a:p>
          <a:p>
            <a:r>
              <a:rPr lang="en-US" dirty="0" smtClean="0"/>
              <a:t>ISM bands are used for</a:t>
            </a:r>
          </a:p>
          <a:p>
            <a:pPr lvl="1"/>
            <a:r>
              <a:rPr lang="en-US" dirty="0" smtClean="0"/>
              <a:t>WLANs</a:t>
            </a:r>
          </a:p>
          <a:p>
            <a:pPr lvl="1"/>
            <a:r>
              <a:rPr lang="en-US" dirty="0" smtClean="0"/>
              <a:t>Wireless Personal Area networks</a:t>
            </a:r>
          </a:p>
          <a:p>
            <a:pPr lvl="1"/>
            <a:r>
              <a:rPr lang="en-US" dirty="0" smtClean="0"/>
              <a:t>Internet of Things</a:t>
            </a:r>
          </a:p>
          <a:p>
            <a:endParaRPr lang="en-US" dirty="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13</a:t>
            </a:fld>
            <a:endParaRPr lang="en-US" sz="1200" dirty="0">
              <a:latin typeface="Times New Roman"/>
              <a:cs typeface="Times New Roman"/>
            </a:endParaRPr>
          </a:p>
        </p:txBody>
      </p:sp>
    </p:spTree>
    <p:extLst>
      <p:ext uri="{BB962C8B-B14F-4D97-AF65-F5344CB8AC3E}">
        <p14:creationId xmlns:p14="http://schemas.microsoft.com/office/powerpoint/2010/main" val="41374520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dirty="0"/>
              <a:t>Propagation Modes</a:t>
            </a:r>
          </a:p>
        </p:txBody>
      </p:sp>
      <p:sp>
        <p:nvSpPr>
          <p:cNvPr id="149507" name="Rectangle 3"/>
          <p:cNvSpPr>
            <a:spLocks noGrp="1" noChangeArrowheads="1"/>
          </p:cNvSpPr>
          <p:nvPr>
            <p:ph idx="1"/>
          </p:nvPr>
        </p:nvSpPr>
        <p:spPr/>
        <p:txBody>
          <a:bodyPr/>
          <a:lstStyle/>
          <a:p>
            <a:r>
              <a:rPr lang="en-US" dirty="0"/>
              <a:t>Ground-wave propagation</a:t>
            </a:r>
          </a:p>
          <a:p>
            <a:r>
              <a:rPr lang="en-US" dirty="0"/>
              <a:t>Sky-wave propagation</a:t>
            </a:r>
          </a:p>
          <a:p>
            <a:r>
              <a:rPr lang="en-US" dirty="0"/>
              <a:t>Line-of-sight propagation</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14</a:t>
            </a:fld>
            <a:endParaRPr lang="en-US" sz="1200" dirty="0">
              <a:latin typeface="Times New Roman"/>
              <a:cs typeface="Times New Roman"/>
            </a:endParaRPr>
          </a:p>
        </p:txBody>
      </p:sp>
    </p:spTree>
    <p:extLst>
      <p:ext uri="{BB962C8B-B14F-4D97-AF65-F5344CB8AC3E}">
        <p14:creationId xmlns:p14="http://schemas.microsoft.com/office/powerpoint/2010/main" val="1821347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6.5 Wireless Propagation Modes</a:t>
            </a:r>
          </a:p>
        </p:txBody>
      </p:sp>
      <p:pic>
        <p:nvPicPr>
          <p:cNvPr id="3" name="Picture Placeholder 2" descr="Ch06fig05.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59246" r="-59246"/>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15</a:t>
            </a:fld>
            <a:endParaRPr lang="en-US" sz="1200" dirty="0">
              <a:latin typeface="Times New Roman"/>
              <a:cs typeface="Times New Roman"/>
            </a:endParaRPr>
          </a:p>
        </p:txBody>
      </p:sp>
      <p:pic>
        <p:nvPicPr>
          <p:cNvPr id="2" name="Picture 1" descr="6_5_wireless_propagation_mode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3743141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ChangeArrowheads="1"/>
          </p:cNvSpPr>
          <p:nvPr>
            <p:ph type="title"/>
          </p:nvPr>
        </p:nvSpPr>
        <p:spPr/>
        <p:txBody>
          <a:bodyPr/>
          <a:lstStyle/>
          <a:p>
            <a:r>
              <a:rPr lang="en-US" dirty="0"/>
              <a:t>Ground Wave Propagation</a:t>
            </a:r>
          </a:p>
        </p:txBody>
      </p:sp>
      <p:sp>
        <p:nvSpPr>
          <p:cNvPr id="216067" name="Rectangle 3"/>
          <p:cNvSpPr>
            <a:spLocks noGrp="1" noChangeArrowheads="1"/>
          </p:cNvSpPr>
          <p:nvPr>
            <p:ph idx="1"/>
          </p:nvPr>
        </p:nvSpPr>
        <p:spPr/>
        <p:txBody>
          <a:bodyPr/>
          <a:lstStyle/>
          <a:p>
            <a:r>
              <a:rPr lang="en-US" dirty="0"/>
              <a:t>Follows contour of the earth</a:t>
            </a:r>
          </a:p>
          <a:p>
            <a:r>
              <a:rPr lang="en-US" dirty="0"/>
              <a:t>Can </a:t>
            </a:r>
            <a:r>
              <a:rPr lang="en-US" dirty="0" smtClean="0"/>
              <a:t>propagate </a:t>
            </a:r>
            <a:r>
              <a:rPr lang="en-US" dirty="0"/>
              <a:t>considerable distances</a:t>
            </a:r>
          </a:p>
          <a:p>
            <a:r>
              <a:rPr lang="en-US" dirty="0"/>
              <a:t>Frequencies up to 2 MHz</a:t>
            </a:r>
          </a:p>
          <a:p>
            <a:r>
              <a:rPr lang="en-US" dirty="0"/>
              <a:t>Example</a:t>
            </a:r>
          </a:p>
          <a:p>
            <a:pPr lvl="1"/>
            <a:r>
              <a:rPr lang="en-US" dirty="0"/>
              <a:t>AM radio</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16</a:t>
            </a:fld>
            <a:endParaRPr lang="en-US" sz="1200" dirty="0">
              <a:latin typeface="Times New Roman"/>
              <a:cs typeface="Times New Roman"/>
            </a:endParaRPr>
          </a:p>
        </p:txBody>
      </p:sp>
    </p:spTree>
    <p:extLst>
      <p:ext uri="{BB962C8B-B14F-4D97-AF65-F5344CB8AC3E}">
        <p14:creationId xmlns:p14="http://schemas.microsoft.com/office/powerpoint/2010/main" val="29592341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r>
              <a:rPr lang="en-US" dirty="0"/>
              <a:t>Sky Wave Propagation</a:t>
            </a:r>
          </a:p>
        </p:txBody>
      </p:sp>
      <p:sp>
        <p:nvSpPr>
          <p:cNvPr id="217091" name="Rectangle 3"/>
          <p:cNvSpPr>
            <a:spLocks noGrp="1" noChangeArrowheads="1"/>
          </p:cNvSpPr>
          <p:nvPr>
            <p:ph idx="1"/>
          </p:nvPr>
        </p:nvSpPr>
        <p:spPr/>
        <p:txBody>
          <a:bodyPr/>
          <a:lstStyle/>
          <a:p>
            <a:r>
              <a:rPr lang="en-US" sz="2800" dirty="0"/>
              <a:t>Signal reflected from ionized layer of atmosphere back down to earth</a:t>
            </a:r>
          </a:p>
          <a:p>
            <a:r>
              <a:rPr lang="en-US" sz="2800" dirty="0"/>
              <a:t>Signal can travel a number of hops, back and forth between ionosphere and earth</a:t>
            </a:r>
            <a:r>
              <a:rPr lang="ja-JP" altLang="en-US" sz="2800" dirty="0">
                <a:latin typeface="Arial"/>
              </a:rPr>
              <a:t>’</a:t>
            </a:r>
            <a:r>
              <a:rPr lang="en-US" sz="2800" dirty="0"/>
              <a:t>s surface</a:t>
            </a:r>
          </a:p>
          <a:p>
            <a:r>
              <a:rPr lang="en-US" sz="2800" dirty="0" smtClean="0"/>
              <a:t>Reflection </a:t>
            </a:r>
            <a:r>
              <a:rPr lang="en-US" sz="2800" dirty="0"/>
              <a:t>effect caused by refraction</a:t>
            </a:r>
          </a:p>
          <a:p>
            <a:r>
              <a:rPr lang="en-US" sz="2800" dirty="0"/>
              <a:t>Examples</a:t>
            </a:r>
          </a:p>
          <a:p>
            <a:pPr lvl="1"/>
            <a:r>
              <a:rPr lang="en-US" sz="2400" dirty="0"/>
              <a:t>Amateur radio</a:t>
            </a:r>
          </a:p>
          <a:p>
            <a:pPr lvl="1"/>
            <a:r>
              <a:rPr lang="en-US" sz="2400" dirty="0"/>
              <a:t>CB radio</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17</a:t>
            </a:fld>
            <a:endParaRPr lang="en-US" sz="1200" dirty="0">
              <a:latin typeface="Times New Roman"/>
              <a:cs typeface="Times New Roman"/>
            </a:endParaRPr>
          </a:p>
        </p:txBody>
      </p:sp>
    </p:spTree>
    <p:extLst>
      <p:ext uri="{BB962C8B-B14F-4D97-AF65-F5344CB8AC3E}">
        <p14:creationId xmlns:p14="http://schemas.microsoft.com/office/powerpoint/2010/main" val="2348920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p:txBody>
          <a:bodyPr/>
          <a:lstStyle/>
          <a:p>
            <a:r>
              <a:rPr lang="en-US" dirty="0"/>
              <a:t>Line-of-Sight Propagation</a:t>
            </a:r>
          </a:p>
        </p:txBody>
      </p:sp>
      <p:sp>
        <p:nvSpPr>
          <p:cNvPr id="154627" name="Rectangle 3"/>
          <p:cNvSpPr>
            <a:spLocks noGrp="1" noChangeArrowheads="1"/>
          </p:cNvSpPr>
          <p:nvPr>
            <p:ph idx="1"/>
          </p:nvPr>
        </p:nvSpPr>
        <p:spPr/>
        <p:txBody>
          <a:bodyPr>
            <a:normAutofit lnSpcReduction="10000"/>
          </a:bodyPr>
          <a:lstStyle/>
          <a:p>
            <a:pPr>
              <a:lnSpc>
                <a:spcPct val="90000"/>
              </a:lnSpc>
            </a:pPr>
            <a:r>
              <a:rPr lang="en-US" sz="2800" dirty="0"/>
              <a:t>Transmitting and receiving antennas must be within line of sight</a:t>
            </a:r>
          </a:p>
          <a:p>
            <a:pPr lvl="1">
              <a:lnSpc>
                <a:spcPct val="90000"/>
              </a:lnSpc>
            </a:pPr>
            <a:r>
              <a:rPr lang="en-US" sz="2400" dirty="0"/>
              <a:t>Satellite communication – signal above 30 MHz not reflected by ionosphere</a:t>
            </a:r>
          </a:p>
          <a:p>
            <a:pPr lvl="1">
              <a:lnSpc>
                <a:spcPct val="90000"/>
              </a:lnSpc>
            </a:pPr>
            <a:r>
              <a:rPr lang="en-US" sz="2400" dirty="0"/>
              <a:t>Ground communication – antennas within </a:t>
            </a:r>
            <a:r>
              <a:rPr lang="en-US" sz="2400" i="1" dirty="0"/>
              <a:t>effective</a:t>
            </a:r>
            <a:r>
              <a:rPr lang="en-US" sz="2400" dirty="0"/>
              <a:t> line of site due to refraction</a:t>
            </a:r>
          </a:p>
          <a:p>
            <a:pPr>
              <a:lnSpc>
                <a:spcPct val="90000"/>
              </a:lnSpc>
            </a:pPr>
            <a:r>
              <a:rPr lang="en-US" sz="2800" dirty="0"/>
              <a:t>Refraction – bending of microwaves by the atmosphere</a:t>
            </a:r>
          </a:p>
          <a:p>
            <a:pPr lvl="1">
              <a:lnSpc>
                <a:spcPct val="90000"/>
              </a:lnSpc>
            </a:pPr>
            <a:r>
              <a:rPr lang="en-US" sz="2400" dirty="0"/>
              <a:t>Velocity of electromagnetic wave is a function of the density of the medium</a:t>
            </a:r>
            <a:endParaRPr lang="en-US" sz="2400" dirty="0">
              <a:latin typeface="Times-Roman" charset="0"/>
            </a:endParaRPr>
          </a:p>
          <a:p>
            <a:pPr lvl="1">
              <a:lnSpc>
                <a:spcPct val="90000"/>
              </a:lnSpc>
            </a:pPr>
            <a:r>
              <a:rPr lang="en-US" sz="2400" dirty="0"/>
              <a:t>When wave changes medium, speed changes</a:t>
            </a:r>
          </a:p>
          <a:p>
            <a:pPr lvl="1">
              <a:lnSpc>
                <a:spcPct val="90000"/>
              </a:lnSpc>
            </a:pPr>
            <a:r>
              <a:rPr lang="en-US" sz="2400" dirty="0"/>
              <a:t>Wave bends at the boundary between mediums</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18</a:t>
            </a:fld>
            <a:endParaRPr lang="en-US" sz="1200" dirty="0">
              <a:latin typeface="Times New Roman"/>
              <a:cs typeface="Times New Roman"/>
            </a:endParaRPr>
          </a:p>
        </p:txBody>
      </p:sp>
    </p:spTree>
    <p:extLst>
      <p:ext uri="{BB962C8B-B14F-4D97-AF65-F5344CB8AC3E}">
        <p14:creationId xmlns:p14="http://schemas.microsoft.com/office/powerpoint/2010/main" val="3881337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r>
              <a:rPr lang="en-US" dirty="0"/>
              <a:t>Line-of-Sight Equations</a:t>
            </a:r>
          </a:p>
        </p:txBody>
      </p:sp>
      <p:sp>
        <p:nvSpPr>
          <p:cNvPr id="160771" name="Rectangle 3"/>
          <p:cNvSpPr>
            <a:spLocks noGrp="1" noChangeArrowheads="1"/>
          </p:cNvSpPr>
          <p:nvPr>
            <p:ph idx="1"/>
          </p:nvPr>
        </p:nvSpPr>
        <p:spPr>
          <a:xfrm>
            <a:off x="1295400" y="1905000"/>
            <a:ext cx="7239000" cy="4572000"/>
          </a:xfrm>
        </p:spPr>
        <p:txBody>
          <a:bodyPr/>
          <a:lstStyle/>
          <a:p>
            <a:pPr>
              <a:lnSpc>
                <a:spcPct val="90000"/>
              </a:lnSpc>
            </a:pPr>
            <a:r>
              <a:rPr lang="en-US" dirty="0"/>
              <a:t>Optical line of sight</a:t>
            </a:r>
          </a:p>
          <a:p>
            <a:pPr>
              <a:lnSpc>
                <a:spcPct val="90000"/>
              </a:lnSpc>
            </a:pPr>
            <a:endParaRPr lang="en-US" dirty="0"/>
          </a:p>
          <a:p>
            <a:pPr>
              <a:lnSpc>
                <a:spcPct val="90000"/>
              </a:lnSpc>
            </a:pPr>
            <a:r>
              <a:rPr lang="en-US" dirty="0"/>
              <a:t>Effective, or radio, line of sight</a:t>
            </a:r>
          </a:p>
          <a:p>
            <a:pPr lvl="2">
              <a:lnSpc>
                <a:spcPct val="90000"/>
              </a:lnSpc>
            </a:pPr>
            <a:endParaRPr lang="en-US" dirty="0"/>
          </a:p>
          <a:p>
            <a:pPr lvl="2">
              <a:lnSpc>
                <a:spcPct val="90000"/>
              </a:lnSpc>
            </a:pPr>
            <a:endParaRPr lang="en-US" dirty="0"/>
          </a:p>
          <a:p>
            <a:pPr lvl="2">
              <a:lnSpc>
                <a:spcPct val="90000"/>
              </a:lnSpc>
            </a:pPr>
            <a:r>
              <a:rPr lang="en-US" i="1" dirty="0"/>
              <a:t>d</a:t>
            </a:r>
            <a:r>
              <a:rPr lang="en-US" dirty="0"/>
              <a:t> = distance between antenna and horizon (km)</a:t>
            </a:r>
          </a:p>
          <a:p>
            <a:pPr lvl="2">
              <a:lnSpc>
                <a:spcPct val="90000"/>
              </a:lnSpc>
            </a:pPr>
            <a:r>
              <a:rPr lang="en-US" i="1" dirty="0"/>
              <a:t>h</a:t>
            </a:r>
            <a:r>
              <a:rPr lang="en-US" dirty="0"/>
              <a:t> = antenna height (m)</a:t>
            </a:r>
          </a:p>
          <a:p>
            <a:pPr lvl="2">
              <a:lnSpc>
                <a:spcPct val="90000"/>
              </a:lnSpc>
            </a:pPr>
            <a:r>
              <a:rPr lang="en-US" dirty="0"/>
              <a:t>K = adjustment factor to account for refraction, rule of thumb K = 4/3</a:t>
            </a:r>
          </a:p>
        </p:txBody>
      </p:sp>
      <p:sp>
        <p:nvSpPr>
          <p:cNvPr id="6"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19</a:t>
            </a:fld>
            <a:endParaRPr lang="en-US" sz="1200" dirty="0">
              <a:latin typeface="Times New Roman"/>
              <a:cs typeface="Times New Roman"/>
            </a:endParaRPr>
          </a:p>
        </p:txBody>
      </p:sp>
      <p:graphicFrame>
        <p:nvGraphicFramePr>
          <p:cNvPr id="160773" name="Object 5"/>
          <p:cNvGraphicFramePr>
            <a:graphicFrameLocks noChangeAspect="1"/>
          </p:cNvGraphicFramePr>
          <p:nvPr>
            <p:extLst>
              <p:ext uri="{D42A27DB-BD31-4B8C-83A1-F6EECF244321}">
                <p14:modId xmlns:p14="http://schemas.microsoft.com/office/powerpoint/2010/main" val="695271334"/>
              </p:ext>
            </p:extLst>
          </p:nvPr>
        </p:nvGraphicFramePr>
        <p:xfrm>
          <a:off x="3371826" y="2338342"/>
          <a:ext cx="2266974" cy="692195"/>
        </p:xfrm>
        <a:graphic>
          <a:graphicData uri="http://schemas.openxmlformats.org/presentationml/2006/ole">
            <mc:AlternateContent xmlns:mc="http://schemas.openxmlformats.org/markup-compatibility/2006">
              <mc:Choice xmlns:v="urn:schemas-microsoft-com:vml" Requires="v">
                <p:oleObj spid="_x0000_s13432" name="Equation" r:id="rId3" imgW="749160" imgH="228600" progId="Equation.3">
                  <p:embed/>
                </p:oleObj>
              </mc:Choice>
              <mc:Fallback>
                <p:oleObj name="Equation" r:id="rId3" imgW="74916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1826" y="2338342"/>
                        <a:ext cx="2266974" cy="692195"/>
                      </a:xfrm>
                      <a:prstGeom prst="rect">
                        <a:avLst/>
                      </a:prstGeom>
                      <a:noFill/>
                      <a:ln>
                        <a:noFill/>
                      </a:ln>
                      <a:effectLst/>
                      <a:extLst/>
                    </p:spPr>
                  </p:pic>
                </p:oleObj>
              </mc:Fallback>
            </mc:AlternateContent>
          </a:graphicData>
        </a:graphic>
      </p:graphicFrame>
      <p:graphicFrame>
        <p:nvGraphicFramePr>
          <p:cNvPr id="160774" name="Object 6"/>
          <p:cNvGraphicFramePr>
            <a:graphicFrameLocks noChangeAspect="1"/>
          </p:cNvGraphicFramePr>
          <p:nvPr>
            <p:extLst>
              <p:ext uri="{D42A27DB-BD31-4B8C-83A1-F6EECF244321}">
                <p14:modId xmlns:p14="http://schemas.microsoft.com/office/powerpoint/2010/main" val="3547717035"/>
              </p:ext>
            </p:extLst>
          </p:nvPr>
        </p:nvGraphicFramePr>
        <p:xfrm>
          <a:off x="3327400" y="3515328"/>
          <a:ext cx="2492375" cy="660409"/>
        </p:xfrm>
        <a:graphic>
          <a:graphicData uri="http://schemas.openxmlformats.org/presentationml/2006/ole">
            <mc:AlternateContent xmlns:mc="http://schemas.openxmlformats.org/markup-compatibility/2006">
              <mc:Choice xmlns:v="urn:schemas-microsoft-com:vml" Requires="v">
                <p:oleObj spid="_x0000_s13433" name="Equation" r:id="rId5" imgW="863280" imgH="228600" progId="Equation.3">
                  <p:embed/>
                </p:oleObj>
              </mc:Choice>
              <mc:Fallback>
                <p:oleObj name="Equation" r:id="rId5" imgW="8632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7400" y="3515328"/>
                        <a:ext cx="2492375" cy="660409"/>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12034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dirty="0" smtClean="0"/>
              <a:t>antennas</a:t>
            </a:r>
            <a:endParaRPr lang="en-US" dirty="0"/>
          </a:p>
        </p:txBody>
      </p:sp>
      <p:sp>
        <p:nvSpPr>
          <p:cNvPr id="20483" name="Rectangle 3"/>
          <p:cNvSpPr>
            <a:spLocks noGrp="1" noChangeArrowheads="1"/>
          </p:cNvSpPr>
          <p:nvPr>
            <p:ph idx="1"/>
          </p:nvPr>
        </p:nvSpPr>
        <p:spPr/>
        <p:txBody>
          <a:bodyPr/>
          <a:lstStyle/>
          <a:p>
            <a:pPr>
              <a:lnSpc>
                <a:spcPct val="90000"/>
              </a:lnSpc>
            </a:pPr>
            <a:r>
              <a:rPr lang="en-US" dirty="0"/>
              <a:t>An antenna is an </a:t>
            </a:r>
            <a:r>
              <a:rPr lang="en-US" dirty="0">
                <a:cs typeface="Times New Roman" charset="0"/>
              </a:rPr>
              <a:t>electrical conductor or system of conductors</a:t>
            </a:r>
          </a:p>
          <a:p>
            <a:pPr lvl="1">
              <a:lnSpc>
                <a:spcPct val="90000"/>
              </a:lnSpc>
            </a:pPr>
            <a:r>
              <a:rPr lang="en-US" dirty="0">
                <a:cs typeface="Times New Roman" charset="0"/>
              </a:rPr>
              <a:t>Transmission - radiates electromagnetic energy into space</a:t>
            </a:r>
          </a:p>
          <a:p>
            <a:pPr lvl="1">
              <a:lnSpc>
                <a:spcPct val="90000"/>
              </a:lnSpc>
            </a:pPr>
            <a:r>
              <a:rPr lang="en-US" dirty="0">
                <a:cs typeface="Times New Roman" charset="0"/>
              </a:rPr>
              <a:t>Reception - collects electromagnetic energy from space</a:t>
            </a:r>
            <a:endParaRPr lang="en-US" dirty="0"/>
          </a:p>
          <a:p>
            <a:pPr>
              <a:lnSpc>
                <a:spcPct val="90000"/>
              </a:lnSpc>
            </a:pPr>
            <a:r>
              <a:rPr lang="en-US" dirty="0"/>
              <a:t>In two-way communication, the same antenna can be used for transmission and reception</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a:t>
            </a:fld>
            <a:endParaRPr lang="en-US" sz="1200" dirty="0">
              <a:latin typeface="Times New Roman"/>
              <a:cs typeface="Times New Roman"/>
            </a:endParaRPr>
          </a:p>
        </p:txBody>
      </p:sp>
    </p:spTree>
    <p:extLst>
      <p:ext uri="{BB962C8B-B14F-4D97-AF65-F5344CB8AC3E}">
        <p14:creationId xmlns:p14="http://schemas.microsoft.com/office/powerpoint/2010/main" val="410763357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6.7 Optical and Radio Horizons</a:t>
            </a:r>
          </a:p>
        </p:txBody>
      </p:sp>
      <p:pic>
        <p:nvPicPr>
          <p:cNvPr id="2" name="Picture Placeholder 1" descr="Ch06fig07.eps"/>
          <p:cNvPicPr>
            <a:picLocks noGrp="1" noChangeAspect="1"/>
          </p:cNvPicPr>
          <p:nvPr>
            <p:ph type="pic" idx="1"/>
          </p:nvPr>
        </p:nvPicPr>
        <p:blipFill>
          <a:blip r:embed="rId2">
            <a:extLst>
              <a:ext uri="{28A0092B-C50C-407E-A947-70E740481C1C}">
                <a14:useLocalDpi xmlns:a14="http://schemas.microsoft.com/office/drawing/2010/main" val="0"/>
              </a:ext>
            </a:extLst>
          </a:blip>
          <a:srcRect t="-55368" b="-55368"/>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20</a:t>
            </a:fld>
            <a:endParaRPr lang="en-US" sz="1200" dirty="0">
              <a:latin typeface="Times New Roman"/>
              <a:cs typeface="Times New Roman"/>
            </a:endParaRPr>
          </a:p>
        </p:txBody>
      </p:sp>
    </p:spTree>
    <p:extLst>
      <p:ext uri="{BB962C8B-B14F-4D97-AF65-F5344CB8AC3E}">
        <p14:creationId xmlns:p14="http://schemas.microsoft.com/office/powerpoint/2010/main" val="3997937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dirty="0"/>
              <a:t>Line-of-Sight Equations</a:t>
            </a:r>
          </a:p>
        </p:txBody>
      </p:sp>
      <p:sp>
        <p:nvSpPr>
          <p:cNvPr id="161795" name="Rectangle 3"/>
          <p:cNvSpPr>
            <a:spLocks noGrp="1" noChangeArrowheads="1"/>
          </p:cNvSpPr>
          <p:nvPr>
            <p:ph idx="1"/>
          </p:nvPr>
        </p:nvSpPr>
        <p:spPr/>
        <p:txBody>
          <a:bodyPr/>
          <a:lstStyle/>
          <a:p>
            <a:r>
              <a:rPr lang="en-US" dirty="0"/>
              <a:t>Maximum distance between two antennas for LOS propagation:</a:t>
            </a:r>
          </a:p>
          <a:p>
            <a:endParaRPr lang="en-US" dirty="0"/>
          </a:p>
          <a:p>
            <a:endParaRPr lang="en-US" dirty="0"/>
          </a:p>
          <a:p>
            <a:pPr lvl="2"/>
            <a:r>
              <a:rPr lang="en-US" i="1" dirty="0"/>
              <a:t>h</a:t>
            </a:r>
            <a:r>
              <a:rPr lang="en-US" baseline="-25000" dirty="0"/>
              <a:t>1</a:t>
            </a:r>
            <a:r>
              <a:rPr lang="en-US" dirty="0"/>
              <a:t> = height of </a:t>
            </a:r>
            <a:r>
              <a:rPr lang="en-US" dirty="0" smtClean="0"/>
              <a:t>first antenna</a:t>
            </a:r>
            <a:endParaRPr lang="en-US" dirty="0"/>
          </a:p>
          <a:p>
            <a:pPr lvl="2"/>
            <a:r>
              <a:rPr lang="en-US" i="1" dirty="0"/>
              <a:t>h</a:t>
            </a:r>
            <a:r>
              <a:rPr lang="en-US" baseline="-25000" dirty="0"/>
              <a:t>2</a:t>
            </a:r>
            <a:r>
              <a:rPr lang="en-US" dirty="0"/>
              <a:t> = height of </a:t>
            </a:r>
            <a:r>
              <a:rPr lang="en-US" dirty="0" smtClean="0"/>
              <a:t>second antenna</a:t>
            </a:r>
            <a:endParaRPr lang="en-US" baseline="-25000" dirty="0"/>
          </a:p>
        </p:txBody>
      </p:sp>
      <p:sp>
        <p:nvSpPr>
          <p:cNvPr id="6"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21</a:t>
            </a:fld>
            <a:endParaRPr lang="en-US" sz="1200" dirty="0">
              <a:latin typeface="Times New Roman"/>
              <a:cs typeface="Times New Roman"/>
            </a:endParaRPr>
          </a:p>
        </p:txBody>
      </p:sp>
      <p:graphicFrame>
        <p:nvGraphicFramePr>
          <p:cNvPr id="161796" name="Object 4"/>
          <p:cNvGraphicFramePr>
            <a:graphicFrameLocks noChangeAspect="1"/>
          </p:cNvGraphicFramePr>
          <p:nvPr/>
        </p:nvGraphicFramePr>
        <p:xfrm>
          <a:off x="4514850" y="3321050"/>
          <a:ext cx="114300" cy="215900"/>
        </p:xfrm>
        <a:graphic>
          <a:graphicData uri="http://schemas.openxmlformats.org/presentationml/2006/ole">
            <mc:AlternateContent xmlns:mc="http://schemas.openxmlformats.org/markup-compatibility/2006">
              <mc:Choice xmlns:v="urn:schemas-microsoft-com:vml" Requires="v">
                <p:oleObj spid="_x0000_s14456" name="Equation" r:id="rId3" imgW="114120" imgH="215640" progId="Equation.3">
                  <p:embed/>
                </p:oleObj>
              </mc:Choice>
              <mc:Fallback>
                <p:oleObj name="Equation" r:id="rId3" imgW="11412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4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1797" name="Object 5"/>
          <p:cNvGraphicFramePr>
            <a:graphicFrameLocks noChangeAspect="1"/>
          </p:cNvGraphicFramePr>
          <p:nvPr>
            <p:extLst>
              <p:ext uri="{D42A27DB-BD31-4B8C-83A1-F6EECF244321}">
                <p14:modId xmlns:p14="http://schemas.microsoft.com/office/powerpoint/2010/main" val="4138735326"/>
              </p:ext>
            </p:extLst>
          </p:nvPr>
        </p:nvGraphicFramePr>
        <p:xfrm>
          <a:off x="2514600" y="2796519"/>
          <a:ext cx="3965575" cy="827088"/>
        </p:xfrm>
        <a:graphic>
          <a:graphicData uri="http://schemas.openxmlformats.org/presentationml/2006/ole">
            <mc:AlternateContent xmlns:mc="http://schemas.openxmlformats.org/markup-compatibility/2006">
              <mc:Choice xmlns:v="urn:schemas-microsoft-com:vml" Requires="v">
                <p:oleObj spid="_x0000_s14457" name="Equation" r:id="rId5" imgW="1218960" imgH="253800" progId="Equation.3">
                  <p:embed/>
                </p:oleObj>
              </mc:Choice>
              <mc:Fallback>
                <p:oleObj name="Equation" r:id="rId5" imgW="121896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4600" y="2796519"/>
                        <a:ext cx="3965575" cy="827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5861076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Five</a:t>
            </a:r>
            <a:r>
              <a:rPr lang="en-US" baseline="0" dirty="0" smtClean="0"/>
              <a:t> basic propagation mechanisms</a:t>
            </a:r>
            <a:endParaRPr lang="en-US" dirty="0"/>
          </a:p>
        </p:txBody>
      </p:sp>
      <p:sp>
        <p:nvSpPr>
          <p:cNvPr id="3" name="Content Placeholder 2"/>
          <p:cNvSpPr>
            <a:spLocks noGrp="1"/>
          </p:cNvSpPr>
          <p:nvPr>
            <p:ph idx="1"/>
          </p:nvPr>
        </p:nvSpPr>
        <p:spPr/>
        <p:txBody>
          <a:bodyPr>
            <a:normAutofit fontScale="85000" lnSpcReduction="20000"/>
          </a:bodyPr>
          <a:lstStyle/>
          <a:p>
            <a:pPr marL="514350" lvl="0" indent="-514350">
              <a:buFont typeface="+mj-lt"/>
              <a:buAutoNum type="arabicPeriod"/>
            </a:pPr>
            <a:r>
              <a:rPr lang="en-US" dirty="0" smtClean="0"/>
              <a:t>Free-space propagation</a:t>
            </a:r>
          </a:p>
          <a:p>
            <a:pPr marL="514350" lvl="0" indent="-514350">
              <a:buFont typeface="+mj-lt"/>
              <a:buAutoNum type="arabicPeriod"/>
            </a:pPr>
            <a:r>
              <a:rPr lang="en-US" baseline="0" dirty="0" smtClean="0"/>
              <a:t>Transmission</a:t>
            </a:r>
            <a:endParaRPr lang="en-US" dirty="0" smtClean="0"/>
          </a:p>
          <a:p>
            <a:pPr marL="927100" lvl="1" indent="-292100"/>
            <a:r>
              <a:rPr lang="en-US" baseline="0" dirty="0" smtClean="0"/>
              <a:t>Through</a:t>
            </a:r>
            <a:r>
              <a:rPr lang="en-US" dirty="0" smtClean="0"/>
              <a:t> a medium</a:t>
            </a:r>
          </a:p>
          <a:p>
            <a:pPr marL="927100" lvl="1" indent="-292100"/>
            <a:r>
              <a:rPr lang="en-US" baseline="0" dirty="0" smtClean="0"/>
              <a:t>Refraction occurs at boundaries</a:t>
            </a:r>
          </a:p>
          <a:p>
            <a:pPr marL="514350" indent="-514350">
              <a:buFont typeface="+mj-lt"/>
              <a:buAutoNum type="arabicPeriod"/>
            </a:pPr>
            <a:r>
              <a:rPr lang="en-US" dirty="0" smtClean="0"/>
              <a:t>Reflections</a:t>
            </a:r>
          </a:p>
          <a:p>
            <a:pPr marL="919163" lvl="1" indent="-334963"/>
            <a:r>
              <a:rPr lang="en-US" dirty="0" smtClean="0"/>
              <a:t>Waves impinge upon surfaces that are large compared to the signal wavelength</a:t>
            </a:r>
          </a:p>
          <a:p>
            <a:pPr marL="514350" indent="-514350">
              <a:buFont typeface="+mj-lt"/>
              <a:buAutoNum type="arabicPeriod"/>
            </a:pPr>
            <a:r>
              <a:rPr lang="en-US" baseline="0" dirty="0" smtClean="0"/>
              <a:t>Diffraction</a:t>
            </a:r>
          </a:p>
          <a:p>
            <a:pPr marL="919163" lvl="1" indent="-334963"/>
            <a:r>
              <a:rPr lang="en-US" dirty="0"/>
              <a:t>Secondary</a:t>
            </a:r>
            <a:r>
              <a:rPr lang="en-US" baseline="0" dirty="0" smtClean="0"/>
              <a:t> waves</a:t>
            </a:r>
            <a:r>
              <a:rPr lang="en-US" dirty="0" smtClean="0"/>
              <a:t> behind objects with sharp edges</a:t>
            </a:r>
            <a:endParaRPr lang="en-US" baseline="0" dirty="0" smtClean="0"/>
          </a:p>
          <a:p>
            <a:pPr marL="514350" indent="-514350">
              <a:buFont typeface="+mj-lt"/>
              <a:buAutoNum type="arabicPeriod"/>
            </a:pPr>
            <a:r>
              <a:rPr lang="en-US" dirty="0" smtClean="0"/>
              <a:t>Scattering</a:t>
            </a:r>
          </a:p>
          <a:p>
            <a:pPr marL="852488" lvl="1" indent="-334963">
              <a:tabLst>
                <a:tab pos="919163" algn="l"/>
              </a:tabLst>
            </a:pPr>
            <a:r>
              <a:rPr lang="en-US" baseline="0" dirty="0" smtClean="0"/>
              <a:t>Interactions</a:t>
            </a:r>
            <a:r>
              <a:rPr lang="en-US" dirty="0" smtClean="0"/>
              <a:t> between small objects or rough surfaces</a:t>
            </a:r>
            <a:endParaRPr lang="en-US" baseline="0" dirty="0" smtClean="0"/>
          </a:p>
          <a:p>
            <a:endParaRPr lang="en-US" dirty="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22</a:t>
            </a:fld>
            <a:endParaRPr lang="en-US" sz="1200" dirty="0">
              <a:latin typeface="Times New Roman"/>
              <a:cs typeface="Times New Roman"/>
            </a:endParaRPr>
          </a:p>
        </p:txBody>
      </p:sp>
    </p:spTree>
    <p:extLst>
      <p:ext uri="{BB962C8B-B14F-4D97-AF65-F5344CB8AC3E}">
        <p14:creationId xmlns:p14="http://schemas.microsoft.com/office/powerpoint/2010/main" val="2443690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6.6 Refraction of an Electromagnetic Wave</a:t>
            </a:r>
          </a:p>
        </p:txBody>
      </p:sp>
      <p:pic>
        <p:nvPicPr>
          <p:cNvPr id="2" name="Picture Placeholder 1" descr="Ch06fig06.eps"/>
          <p:cNvPicPr>
            <a:picLocks noGrp="1" noChangeAspect="1"/>
          </p:cNvPicPr>
          <p:nvPr>
            <p:ph type="pic" idx="1"/>
          </p:nvPr>
        </p:nvPicPr>
        <p:blipFill>
          <a:blip r:embed="rId2">
            <a:extLst>
              <a:ext uri="{28A0092B-C50C-407E-A947-70E740481C1C}">
                <a14:useLocalDpi xmlns:a14="http://schemas.microsoft.com/office/drawing/2010/main" val="0"/>
              </a:ext>
            </a:extLst>
          </a:blip>
          <a:srcRect t="-1427" b="-1427"/>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23</a:t>
            </a:fld>
            <a:endParaRPr lang="en-US" sz="1200" dirty="0">
              <a:latin typeface="Times New Roman"/>
              <a:cs typeface="Times New Roman"/>
            </a:endParaRPr>
          </a:p>
        </p:txBody>
      </p:sp>
    </p:spTree>
    <p:extLst>
      <p:ext uri="{BB962C8B-B14F-4D97-AF65-F5344CB8AC3E}">
        <p14:creationId xmlns:p14="http://schemas.microsoft.com/office/powerpoint/2010/main" val="2686005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1026"/>
          <p:cNvSpPr>
            <a:spLocks noGrp="1" noChangeArrowheads="1"/>
          </p:cNvSpPr>
          <p:nvPr>
            <p:ph type="title"/>
          </p:nvPr>
        </p:nvSpPr>
        <p:spPr/>
        <p:txBody>
          <a:bodyPr>
            <a:normAutofit fontScale="90000"/>
          </a:bodyPr>
          <a:lstStyle/>
          <a:p>
            <a:r>
              <a:rPr lang="en-US" dirty="0"/>
              <a:t>LOS Wireless Transmission Impairments</a:t>
            </a:r>
          </a:p>
        </p:txBody>
      </p:sp>
      <p:sp>
        <p:nvSpPr>
          <p:cNvPr id="163843" name="Rectangle 1027"/>
          <p:cNvSpPr>
            <a:spLocks noGrp="1" noChangeArrowheads="1"/>
          </p:cNvSpPr>
          <p:nvPr>
            <p:ph idx="1"/>
          </p:nvPr>
        </p:nvSpPr>
        <p:spPr/>
        <p:txBody>
          <a:bodyPr/>
          <a:lstStyle/>
          <a:p>
            <a:r>
              <a:rPr lang="en-US" dirty="0"/>
              <a:t>Attenuation and attenuation distortion</a:t>
            </a:r>
          </a:p>
          <a:p>
            <a:r>
              <a:rPr lang="en-US" dirty="0"/>
              <a:t>Free space loss</a:t>
            </a:r>
          </a:p>
          <a:p>
            <a:r>
              <a:rPr lang="en-US" dirty="0"/>
              <a:t>Noise</a:t>
            </a:r>
          </a:p>
          <a:p>
            <a:r>
              <a:rPr lang="en-US" dirty="0"/>
              <a:t>Atmospheric absorption</a:t>
            </a:r>
          </a:p>
          <a:p>
            <a:r>
              <a:rPr lang="en-US" dirty="0"/>
              <a:t>Multipath</a:t>
            </a:r>
          </a:p>
          <a:p>
            <a:r>
              <a:rPr lang="en-US" dirty="0"/>
              <a:t>Refraction</a:t>
            </a:r>
          </a:p>
          <a:p>
            <a:r>
              <a:rPr lang="en-US" dirty="0"/>
              <a:t>Thermal noise</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24</a:t>
            </a:fld>
            <a:endParaRPr lang="en-US" sz="1200" dirty="0">
              <a:latin typeface="Times New Roman"/>
              <a:cs typeface="Times New Roman"/>
            </a:endParaRPr>
          </a:p>
        </p:txBody>
      </p:sp>
    </p:spTree>
    <p:extLst>
      <p:ext uri="{BB962C8B-B14F-4D97-AF65-F5344CB8AC3E}">
        <p14:creationId xmlns:p14="http://schemas.microsoft.com/office/powerpoint/2010/main" val="3802704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ChangeArrowheads="1"/>
          </p:cNvSpPr>
          <p:nvPr>
            <p:ph type="title"/>
          </p:nvPr>
        </p:nvSpPr>
        <p:spPr/>
        <p:txBody>
          <a:bodyPr/>
          <a:lstStyle/>
          <a:p>
            <a:r>
              <a:rPr lang="en-US" dirty="0"/>
              <a:t>Attenuation</a:t>
            </a:r>
          </a:p>
        </p:txBody>
      </p:sp>
      <p:sp>
        <p:nvSpPr>
          <p:cNvPr id="162819" name="Rectangle 3"/>
          <p:cNvSpPr>
            <a:spLocks noGrp="1" noChangeArrowheads="1"/>
          </p:cNvSpPr>
          <p:nvPr>
            <p:ph idx="1"/>
          </p:nvPr>
        </p:nvSpPr>
        <p:spPr/>
        <p:txBody>
          <a:bodyPr/>
          <a:lstStyle/>
          <a:p>
            <a:pPr>
              <a:lnSpc>
                <a:spcPct val="90000"/>
              </a:lnSpc>
            </a:pPr>
            <a:r>
              <a:rPr lang="en-US" sz="2800" dirty="0"/>
              <a:t>Strength of signal falls off with distance over transmission medium</a:t>
            </a:r>
          </a:p>
          <a:p>
            <a:pPr>
              <a:lnSpc>
                <a:spcPct val="90000"/>
              </a:lnSpc>
            </a:pPr>
            <a:r>
              <a:rPr lang="en-US" sz="2800" dirty="0"/>
              <a:t>Attenuation factors for unguided media:</a:t>
            </a:r>
          </a:p>
          <a:p>
            <a:pPr lvl="1">
              <a:lnSpc>
                <a:spcPct val="90000"/>
              </a:lnSpc>
            </a:pPr>
            <a:r>
              <a:rPr lang="en-US" sz="2400" dirty="0"/>
              <a:t>Received signal must have sufficient strength so that circuitry in the receiver can interpret the signal</a:t>
            </a:r>
          </a:p>
          <a:p>
            <a:pPr lvl="1">
              <a:lnSpc>
                <a:spcPct val="90000"/>
              </a:lnSpc>
            </a:pPr>
            <a:r>
              <a:rPr lang="en-US" sz="2400" dirty="0"/>
              <a:t>Signal must maintain a level sufficiently higher than noise to be received without error</a:t>
            </a:r>
          </a:p>
          <a:p>
            <a:pPr lvl="1">
              <a:lnSpc>
                <a:spcPct val="90000"/>
              </a:lnSpc>
            </a:pPr>
            <a:r>
              <a:rPr lang="en-US" sz="2400" dirty="0"/>
              <a:t>Attenuation is greater at higher frequencies, causing distortion</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25</a:t>
            </a:fld>
            <a:endParaRPr lang="en-US" sz="1200" dirty="0">
              <a:latin typeface="Times New Roman"/>
              <a:cs typeface="Times New Roman"/>
            </a:endParaRPr>
          </a:p>
        </p:txBody>
      </p:sp>
    </p:spTree>
    <p:extLst>
      <p:ext uri="{BB962C8B-B14F-4D97-AF65-F5344CB8AC3E}">
        <p14:creationId xmlns:p14="http://schemas.microsoft.com/office/powerpoint/2010/main" val="1451839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r>
              <a:rPr lang="en-US" dirty="0"/>
              <a:t>Free Space Loss</a:t>
            </a:r>
          </a:p>
        </p:txBody>
      </p:sp>
      <p:sp>
        <p:nvSpPr>
          <p:cNvPr id="165891" name="Rectangle 3"/>
          <p:cNvSpPr>
            <a:spLocks noGrp="1" noChangeArrowheads="1"/>
          </p:cNvSpPr>
          <p:nvPr>
            <p:ph idx="1"/>
          </p:nvPr>
        </p:nvSpPr>
        <p:spPr/>
        <p:txBody>
          <a:bodyPr/>
          <a:lstStyle/>
          <a:p>
            <a:r>
              <a:rPr lang="en-US" sz="2800" dirty="0"/>
              <a:t>Free space loss, ideal isotropic antenna </a:t>
            </a:r>
          </a:p>
          <a:p>
            <a:endParaRPr lang="en-US" sz="2800" dirty="0"/>
          </a:p>
          <a:p>
            <a:endParaRPr lang="en-US" sz="2800" dirty="0"/>
          </a:p>
          <a:p>
            <a:pPr lvl="2"/>
            <a:endParaRPr lang="en-US" sz="2000" dirty="0"/>
          </a:p>
          <a:p>
            <a:pPr lvl="2"/>
            <a:r>
              <a:rPr lang="en-US" sz="2000" i="1" dirty="0" err="1"/>
              <a:t>P</a:t>
            </a:r>
            <a:r>
              <a:rPr lang="en-US" sz="2000" baseline="-25000" dirty="0" err="1"/>
              <a:t>t</a:t>
            </a:r>
            <a:r>
              <a:rPr lang="en-US" sz="2000" dirty="0"/>
              <a:t> = signal power at transmitting antenna</a:t>
            </a:r>
          </a:p>
          <a:p>
            <a:pPr lvl="2"/>
            <a:r>
              <a:rPr lang="en-US" sz="2000" i="1" dirty="0" err="1"/>
              <a:t>P</a:t>
            </a:r>
            <a:r>
              <a:rPr lang="en-US" sz="2000" baseline="-25000" dirty="0" err="1"/>
              <a:t>r</a:t>
            </a:r>
            <a:r>
              <a:rPr lang="en-US" sz="2000" dirty="0"/>
              <a:t> = signal power at receiving antenna</a:t>
            </a:r>
          </a:p>
          <a:p>
            <a:pPr lvl="2"/>
            <a:r>
              <a:rPr lang="el-GR" sz="2000" dirty="0" smtClean="0"/>
              <a:t>λ</a:t>
            </a:r>
            <a:r>
              <a:rPr lang="en-US" sz="2000" dirty="0" smtClean="0"/>
              <a:t> = </a:t>
            </a:r>
            <a:r>
              <a:rPr lang="en-US" sz="2000" dirty="0"/>
              <a:t>carrier </a:t>
            </a:r>
            <a:r>
              <a:rPr lang="en-US" sz="2000" dirty="0" smtClean="0"/>
              <a:t>wavelength </a:t>
            </a:r>
            <a:endParaRPr lang="en-US" sz="2000" dirty="0"/>
          </a:p>
          <a:p>
            <a:pPr lvl="2"/>
            <a:r>
              <a:rPr lang="en-US" sz="2000" i="1" dirty="0"/>
              <a:t>d</a:t>
            </a:r>
            <a:r>
              <a:rPr lang="en-US" sz="2000" dirty="0"/>
              <a:t> = propagation distance between antennas</a:t>
            </a:r>
          </a:p>
          <a:p>
            <a:pPr lvl="2"/>
            <a:r>
              <a:rPr lang="en-US" sz="2000" i="1" dirty="0"/>
              <a:t>c</a:t>
            </a:r>
            <a:r>
              <a:rPr lang="en-US" sz="2000" dirty="0"/>
              <a:t> = speed of light </a:t>
            </a:r>
            <a:r>
              <a:rPr lang="en-US" sz="2000" dirty="0" smtClean="0">
                <a:latin typeface="Symbol" charset="0"/>
              </a:rPr>
              <a:t>(</a:t>
            </a:r>
            <a:r>
              <a:rPr lang="en-US" sz="2000" dirty="0" smtClean="0"/>
              <a:t>3 ×10</a:t>
            </a:r>
            <a:r>
              <a:rPr lang="en-US" sz="2000" baseline="30000" dirty="0" smtClean="0"/>
              <a:t>8</a:t>
            </a:r>
            <a:r>
              <a:rPr lang="en-US" sz="2000" dirty="0" smtClean="0"/>
              <a:t> </a:t>
            </a:r>
            <a:r>
              <a:rPr lang="en-US" sz="2000" dirty="0"/>
              <a:t>m/s)</a:t>
            </a:r>
          </a:p>
          <a:p>
            <a:pPr lvl="2">
              <a:buFont typeface="Wingdings" charset="0"/>
              <a:buNone/>
            </a:pPr>
            <a:r>
              <a:rPr lang="en-US" sz="2000" dirty="0"/>
              <a:t>where </a:t>
            </a:r>
            <a:r>
              <a:rPr lang="en-US" sz="2000" i="1" dirty="0"/>
              <a:t>d</a:t>
            </a:r>
            <a:r>
              <a:rPr lang="en-US" sz="2000" dirty="0"/>
              <a:t> and </a:t>
            </a:r>
            <a:r>
              <a:rPr lang="en-US" sz="2000" dirty="0" err="1" smtClean="0"/>
              <a:t>λ</a:t>
            </a:r>
            <a:r>
              <a:rPr lang="en-US" sz="2000" dirty="0" smtClean="0"/>
              <a:t> </a:t>
            </a:r>
            <a:r>
              <a:rPr lang="en-US" sz="2000" dirty="0" smtClean="0">
                <a:cs typeface="Times New Roman" charset="0"/>
                <a:sym typeface="Symbol" charset="0"/>
              </a:rPr>
              <a:t>are </a:t>
            </a:r>
            <a:r>
              <a:rPr lang="en-US" sz="2000" dirty="0">
                <a:cs typeface="Times New Roman" charset="0"/>
                <a:sym typeface="Symbol" charset="0"/>
              </a:rPr>
              <a:t>in the same units (e.g., meters)</a:t>
            </a:r>
            <a:endParaRPr lang="en-US" sz="2000" dirty="0"/>
          </a:p>
        </p:txBody>
      </p:sp>
      <p:sp>
        <p:nvSpPr>
          <p:cNvPr id="5"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26</a:t>
            </a:fld>
            <a:endParaRPr lang="en-US" sz="1200" dirty="0">
              <a:latin typeface="Times New Roman"/>
              <a:cs typeface="Times New Roman"/>
            </a:endParaRPr>
          </a:p>
        </p:txBody>
      </p:sp>
      <p:graphicFrame>
        <p:nvGraphicFramePr>
          <p:cNvPr id="165892" name="Object 4"/>
          <p:cNvGraphicFramePr>
            <a:graphicFrameLocks noChangeAspect="1"/>
          </p:cNvGraphicFramePr>
          <p:nvPr>
            <p:extLst>
              <p:ext uri="{D42A27DB-BD31-4B8C-83A1-F6EECF244321}">
                <p14:modId xmlns:p14="http://schemas.microsoft.com/office/powerpoint/2010/main" val="3683330061"/>
              </p:ext>
            </p:extLst>
          </p:nvPr>
        </p:nvGraphicFramePr>
        <p:xfrm>
          <a:off x="2844158" y="2131668"/>
          <a:ext cx="3520338" cy="1372406"/>
        </p:xfrm>
        <a:graphic>
          <a:graphicData uri="http://schemas.openxmlformats.org/presentationml/2006/ole">
            <mc:AlternateContent xmlns:mc="http://schemas.openxmlformats.org/markup-compatibility/2006">
              <mc:Choice xmlns:v="urn:schemas-microsoft-com:vml" Requires="v">
                <p:oleObj spid="_x0000_s17473" name="Equation" r:id="rId3" imgW="1435100" imgH="558800" progId="Equation.DSMT4">
                  <p:embed/>
                </p:oleObj>
              </mc:Choice>
              <mc:Fallback>
                <p:oleObj name="Equation" r:id="rId3" imgW="1435100" imgH="558800" progId="Equation.DSMT4">
                  <p:embed/>
                  <p:pic>
                    <p:nvPicPr>
                      <p:cNvPr id="0" name=""/>
                      <p:cNvPicPr>
                        <a:picLocks noChangeAspect="1" noChangeArrowheads="1"/>
                      </p:cNvPicPr>
                      <p:nvPr/>
                    </p:nvPicPr>
                    <p:blipFill>
                      <a:blip r:embed="rId4"/>
                      <a:srcRect/>
                      <a:stretch>
                        <a:fillRect/>
                      </a:stretch>
                    </p:blipFill>
                    <p:spPr bwMode="auto">
                      <a:xfrm>
                        <a:off x="2844158" y="2131668"/>
                        <a:ext cx="3520338" cy="1372406"/>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0625886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1026"/>
          <p:cNvSpPr>
            <a:spLocks noGrp="1" noChangeArrowheads="1"/>
          </p:cNvSpPr>
          <p:nvPr>
            <p:ph type="title"/>
          </p:nvPr>
        </p:nvSpPr>
        <p:spPr/>
        <p:txBody>
          <a:bodyPr/>
          <a:lstStyle/>
          <a:p>
            <a:r>
              <a:rPr lang="en-US" dirty="0"/>
              <a:t>Free Space Loss</a:t>
            </a:r>
          </a:p>
        </p:txBody>
      </p:sp>
      <p:sp>
        <p:nvSpPr>
          <p:cNvPr id="166915" name="Rectangle 1027"/>
          <p:cNvSpPr>
            <a:spLocks noGrp="1" noChangeArrowheads="1"/>
          </p:cNvSpPr>
          <p:nvPr>
            <p:ph idx="1"/>
          </p:nvPr>
        </p:nvSpPr>
        <p:spPr/>
        <p:txBody>
          <a:bodyPr/>
          <a:lstStyle/>
          <a:p>
            <a:r>
              <a:rPr lang="en-US" dirty="0"/>
              <a:t>Free space loss equation can be recast:</a:t>
            </a:r>
          </a:p>
          <a:p>
            <a:endParaRPr lang="en-US" dirty="0"/>
          </a:p>
          <a:p>
            <a:endParaRPr lang="en-US" dirty="0"/>
          </a:p>
          <a:p>
            <a:endParaRPr lang="en-US" dirty="0"/>
          </a:p>
          <a:p>
            <a:pPr lvl="2"/>
            <a:endParaRPr lang="en-US" dirty="0"/>
          </a:p>
        </p:txBody>
      </p:sp>
      <p:sp>
        <p:nvSpPr>
          <p:cNvPr id="7"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27</a:t>
            </a:fld>
            <a:endParaRPr lang="en-US" sz="1200" dirty="0">
              <a:latin typeface="Times New Roman"/>
              <a:cs typeface="Times New Roman"/>
            </a:endParaRPr>
          </a:p>
        </p:txBody>
      </p:sp>
      <p:graphicFrame>
        <p:nvGraphicFramePr>
          <p:cNvPr id="166916" name="Object 1028"/>
          <p:cNvGraphicFramePr>
            <a:graphicFrameLocks noChangeAspect="1"/>
          </p:cNvGraphicFramePr>
          <p:nvPr>
            <p:extLst>
              <p:ext uri="{D42A27DB-BD31-4B8C-83A1-F6EECF244321}">
                <p14:modId xmlns:p14="http://schemas.microsoft.com/office/powerpoint/2010/main" val="1201153868"/>
              </p:ext>
            </p:extLst>
          </p:nvPr>
        </p:nvGraphicFramePr>
        <p:xfrm>
          <a:off x="1235075" y="2312988"/>
          <a:ext cx="3859213" cy="1041400"/>
        </p:xfrm>
        <a:graphic>
          <a:graphicData uri="http://schemas.openxmlformats.org/presentationml/2006/ole">
            <mc:AlternateContent xmlns:mc="http://schemas.openxmlformats.org/markup-compatibility/2006">
              <mc:Choice xmlns:v="urn:schemas-microsoft-com:vml" Requires="v">
                <p:oleObj spid="_x0000_s18607" name="Equation" r:id="rId3" imgW="1841500" imgH="495300" progId="Equation.DSMT4">
                  <p:embed/>
                </p:oleObj>
              </mc:Choice>
              <mc:Fallback>
                <p:oleObj name="Equation" r:id="rId3" imgW="1841500" imgH="495300" progId="Equation.DSMT4">
                  <p:embed/>
                  <p:pic>
                    <p:nvPicPr>
                      <p:cNvPr id="0" name=""/>
                      <p:cNvPicPr>
                        <a:picLocks noChangeAspect="1" noChangeArrowheads="1"/>
                      </p:cNvPicPr>
                      <p:nvPr/>
                    </p:nvPicPr>
                    <p:blipFill>
                      <a:blip r:embed="rId4"/>
                      <a:srcRect/>
                      <a:stretch>
                        <a:fillRect/>
                      </a:stretch>
                    </p:blipFill>
                    <p:spPr bwMode="auto">
                      <a:xfrm>
                        <a:off x="1235075" y="2312988"/>
                        <a:ext cx="3859213"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6918" name="Object 1030"/>
          <p:cNvGraphicFramePr>
            <a:graphicFrameLocks noChangeAspect="1"/>
          </p:cNvGraphicFramePr>
          <p:nvPr>
            <p:extLst>
              <p:ext uri="{D42A27DB-BD31-4B8C-83A1-F6EECF244321}">
                <p14:modId xmlns:p14="http://schemas.microsoft.com/office/powerpoint/2010/main" val="3327756342"/>
              </p:ext>
            </p:extLst>
          </p:nvPr>
        </p:nvGraphicFramePr>
        <p:xfrm>
          <a:off x="1729204" y="3510681"/>
          <a:ext cx="4552950" cy="454025"/>
        </p:xfrm>
        <a:graphic>
          <a:graphicData uri="http://schemas.openxmlformats.org/presentationml/2006/ole">
            <mc:AlternateContent xmlns:mc="http://schemas.openxmlformats.org/markup-compatibility/2006">
              <mc:Choice xmlns:v="urn:schemas-microsoft-com:vml" Requires="v">
                <p:oleObj spid="_x0000_s18608" name="Equation" r:id="rId5" imgW="2171520" imgH="215640" progId="Equation.3">
                  <p:embed/>
                </p:oleObj>
              </mc:Choice>
              <mc:Fallback>
                <p:oleObj name="Equation" r:id="rId5" imgW="217152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204" y="3510681"/>
                        <a:ext cx="4552950" cy="45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66919" name="Object 1031"/>
          <p:cNvGraphicFramePr>
            <a:graphicFrameLocks noChangeAspect="1"/>
          </p:cNvGraphicFramePr>
          <p:nvPr>
            <p:extLst>
              <p:ext uri="{D42A27DB-BD31-4B8C-83A1-F6EECF244321}">
                <p14:modId xmlns:p14="http://schemas.microsoft.com/office/powerpoint/2010/main" val="1287280055"/>
              </p:ext>
            </p:extLst>
          </p:nvPr>
        </p:nvGraphicFramePr>
        <p:xfrm>
          <a:off x="1729204" y="4196481"/>
          <a:ext cx="6550025" cy="908050"/>
        </p:xfrm>
        <a:graphic>
          <a:graphicData uri="http://schemas.openxmlformats.org/presentationml/2006/ole">
            <mc:AlternateContent xmlns:mc="http://schemas.openxmlformats.org/markup-compatibility/2006">
              <mc:Choice xmlns:v="urn:schemas-microsoft-com:vml" Requires="v">
                <p:oleObj spid="_x0000_s18609" name="Equation" r:id="rId7" imgW="3124080" imgH="431640" progId="Equation.3">
                  <p:embed/>
                </p:oleObj>
              </mc:Choice>
              <mc:Fallback>
                <p:oleObj name="Equation" r:id="rId7" imgW="312408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9204" y="4196481"/>
                        <a:ext cx="6550025" cy="908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6613735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6.8 Free Space Loss</a:t>
            </a:r>
          </a:p>
        </p:txBody>
      </p:sp>
      <p:pic>
        <p:nvPicPr>
          <p:cNvPr id="2" name="Picture Placeholder 1" descr="Ch06fig08.eps"/>
          <p:cNvPicPr>
            <a:picLocks noGrp="1" noChangeAspect="1"/>
          </p:cNvPicPr>
          <p:nvPr>
            <p:ph type="pic" idx="1"/>
          </p:nvPr>
        </p:nvPicPr>
        <p:blipFill>
          <a:blip r:embed="rId2">
            <a:extLst>
              <a:ext uri="{28A0092B-C50C-407E-A947-70E740481C1C}">
                <a14:useLocalDpi xmlns:a14="http://schemas.microsoft.com/office/drawing/2010/main" val="0"/>
              </a:ext>
            </a:extLst>
          </a:blip>
          <a:srcRect l="-24656" r="-24656"/>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28</a:t>
            </a:fld>
            <a:endParaRPr lang="en-US" sz="1200" dirty="0">
              <a:latin typeface="Times New Roman"/>
              <a:cs typeface="Times New Roman"/>
            </a:endParaRPr>
          </a:p>
        </p:txBody>
      </p:sp>
    </p:spTree>
    <p:extLst>
      <p:ext uri="{BB962C8B-B14F-4D97-AF65-F5344CB8AC3E}">
        <p14:creationId xmlns:p14="http://schemas.microsoft.com/office/powerpoint/2010/main" val="30307432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a:t>
            </a:r>
            <a:r>
              <a:rPr lang="en-US" baseline="0" dirty="0" smtClean="0"/>
              <a:t> Loss Exponent in practical systems</a:t>
            </a:r>
            <a:endParaRPr lang="en-US" dirty="0"/>
          </a:p>
        </p:txBody>
      </p:sp>
      <p:sp>
        <p:nvSpPr>
          <p:cNvPr id="3" name="Content Placeholder 2"/>
          <p:cNvSpPr>
            <a:spLocks noGrp="1"/>
          </p:cNvSpPr>
          <p:nvPr>
            <p:ph idx="1"/>
          </p:nvPr>
        </p:nvSpPr>
        <p:spPr/>
        <p:txBody>
          <a:bodyPr/>
          <a:lstStyle/>
          <a:p>
            <a:r>
              <a:rPr lang="en-US" dirty="0" smtClean="0"/>
              <a:t>Practical systems – reflections, scattering, etc.</a:t>
            </a:r>
          </a:p>
          <a:p>
            <a:r>
              <a:rPr lang="en-US" dirty="0" smtClean="0"/>
              <a:t>Beyond a certain distance, received power decreases logarithmically with distance</a:t>
            </a:r>
          </a:p>
          <a:p>
            <a:pPr lvl="1"/>
            <a:r>
              <a:rPr lang="en-US" dirty="0" smtClean="0"/>
              <a:t>Based on many measurement studies</a:t>
            </a:r>
          </a:p>
          <a:p>
            <a:pPr marL="457200" lvl="1" indent="0">
              <a:buNone/>
            </a:pP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059059708"/>
              </p:ext>
            </p:extLst>
          </p:nvPr>
        </p:nvGraphicFramePr>
        <p:xfrm>
          <a:off x="2453282" y="3810232"/>
          <a:ext cx="4261444" cy="1253366"/>
        </p:xfrm>
        <a:graphic>
          <a:graphicData uri="http://schemas.openxmlformats.org/presentationml/2006/ole">
            <mc:AlternateContent xmlns:mc="http://schemas.openxmlformats.org/markup-compatibility/2006">
              <mc:Choice xmlns:v="urn:schemas-microsoft-com:vml" Requires="v">
                <p:oleObj spid="_x0000_s1103" name="Equation" r:id="rId3" imgW="1727200" imgH="508000" progId="Equation.DSMT4">
                  <p:embed/>
                </p:oleObj>
              </mc:Choice>
              <mc:Fallback>
                <p:oleObj name="Equation" r:id="rId3" imgW="1727200" imgH="508000" progId="Equation.DSMT4">
                  <p:embed/>
                  <p:pic>
                    <p:nvPicPr>
                      <p:cNvPr id="0" name=""/>
                      <p:cNvPicPr/>
                      <p:nvPr/>
                    </p:nvPicPr>
                    <p:blipFill>
                      <a:blip r:embed="rId4"/>
                      <a:stretch>
                        <a:fillRect/>
                      </a:stretch>
                    </p:blipFill>
                    <p:spPr>
                      <a:xfrm>
                        <a:off x="2453282" y="3810232"/>
                        <a:ext cx="4261444" cy="1253366"/>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001709047"/>
              </p:ext>
            </p:extLst>
          </p:nvPr>
        </p:nvGraphicFramePr>
        <p:xfrm>
          <a:off x="963656" y="5365206"/>
          <a:ext cx="7253440" cy="760957"/>
        </p:xfrm>
        <a:graphic>
          <a:graphicData uri="http://schemas.openxmlformats.org/presentationml/2006/ole">
            <mc:AlternateContent xmlns:mc="http://schemas.openxmlformats.org/markup-compatibility/2006">
              <mc:Choice xmlns:v="urn:schemas-microsoft-com:vml" Requires="v">
                <p:oleObj spid="_x0000_s1104" name="Equation" r:id="rId5" imgW="2540000" imgH="266700" progId="Equation.DSMT4">
                  <p:embed/>
                </p:oleObj>
              </mc:Choice>
              <mc:Fallback>
                <p:oleObj name="Equation" r:id="rId5" imgW="2540000" imgH="266700" progId="Equation.DSMT4">
                  <p:embed/>
                  <p:pic>
                    <p:nvPicPr>
                      <p:cNvPr id="0" name=""/>
                      <p:cNvPicPr/>
                      <p:nvPr/>
                    </p:nvPicPr>
                    <p:blipFill>
                      <a:blip r:embed="rId6"/>
                      <a:stretch>
                        <a:fillRect/>
                      </a:stretch>
                    </p:blipFill>
                    <p:spPr>
                      <a:xfrm>
                        <a:off x="963656" y="5365206"/>
                        <a:ext cx="7253440" cy="760957"/>
                      </a:xfrm>
                      <a:prstGeom prst="rect">
                        <a:avLst/>
                      </a:prstGeom>
                    </p:spPr>
                  </p:pic>
                </p:oleObj>
              </mc:Fallback>
            </mc:AlternateContent>
          </a:graphicData>
        </a:graphic>
      </p:graphicFrame>
      <p:sp>
        <p:nvSpPr>
          <p:cNvPr id="6"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29</a:t>
            </a:fld>
            <a:endParaRPr lang="en-US" sz="1200" dirty="0">
              <a:latin typeface="Times New Roman"/>
              <a:cs typeface="Times New Roman"/>
            </a:endParaRPr>
          </a:p>
        </p:txBody>
      </p:sp>
    </p:spTree>
    <p:extLst>
      <p:ext uri="{BB962C8B-B14F-4D97-AF65-F5344CB8AC3E}">
        <p14:creationId xmlns:p14="http://schemas.microsoft.com/office/powerpoint/2010/main" val="634130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dirty="0"/>
              <a:t>Radiation Patterns</a:t>
            </a:r>
          </a:p>
        </p:txBody>
      </p:sp>
      <p:sp>
        <p:nvSpPr>
          <p:cNvPr id="93187" name="Rectangle 3"/>
          <p:cNvSpPr>
            <a:spLocks noGrp="1" noChangeArrowheads="1"/>
          </p:cNvSpPr>
          <p:nvPr>
            <p:ph idx="1"/>
          </p:nvPr>
        </p:nvSpPr>
        <p:spPr/>
        <p:txBody>
          <a:bodyPr>
            <a:normAutofit fontScale="92500" lnSpcReduction="20000"/>
          </a:bodyPr>
          <a:lstStyle/>
          <a:p>
            <a:r>
              <a:rPr lang="en-US" sz="2800" dirty="0"/>
              <a:t>Radiation pattern</a:t>
            </a:r>
          </a:p>
          <a:p>
            <a:pPr lvl="1"/>
            <a:r>
              <a:rPr lang="en-US" sz="2400" dirty="0">
                <a:cs typeface="Times New Roman" charset="0"/>
              </a:rPr>
              <a:t>Graphical representation of radiation properties of an antenna</a:t>
            </a:r>
          </a:p>
          <a:p>
            <a:pPr lvl="1"/>
            <a:r>
              <a:rPr lang="en-US" sz="2400" dirty="0">
                <a:cs typeface="Times New Roman" charset="0"/>
              </a:rPr>
              <a:t>Depicted as two-dimensional cross section</a:t>
            </a:r>
            <a:endParaRPr lang="en-US" sz="2400" dirty="0"/>
          </a:p>
          <a:p>
            <a:r>
              <a:rPr lang="en-US" sz="2800" dirty="0"/>
              <a:t>Beam width </a:t>
            </a:r>
            <a:r>
              <a:rPr lang="en-US" sz="2800" dirty="0">
                <a:cs typeface="Times New Roman" charset="0"/>
              </a:rPr>
              <a:t>(or half-power beam width)</a:t>
            </a:r>
            <a:r>
              <a:rPr lang="en-US" sz="2400" dirty="0"/>
              <a:t> </a:t>
            </a:r>
          </a:p>
          <a:p>
            <a:pPr lvl="1"/>
            <a:r>
              <a:rPr lang="en-US" sz="2400" dirty="0"/>
              <a:t>Measure of directivity of antenna</a:t>
            </a:r>
            <a:endParaRPr lang="en-US" sz="2000" dirty="0"/>
          </a:p>
          <a:p>
            <a:r>
              <a:rPr lang="en-US" sz="2800" dirty="0"/>
              <a:t>Reception pattern</a:t>
            </a:r>
          </a:p>
          <a:p>
            <a:pPr lvl="1"/>
            <a:r>
              <a:rPr lang="en-US" sz="2400" dirty="0"/>
              <a:t>Receiving antenna</a:t>
            </a:r>
            <a:r>
              <a:rPr lang="ja-JP" altLang="en-US" sz="2400" dirty="0">
                <a:latin typeface="Arial"/>
              </a:rPr>
              <a:t>’</a:t>
            </a:r>
            <a:r>
              <a:rPr lang="en-US" sz="2400" dirty="0"/>
              <a:t>s equivalent to radiation </a:t>
            </a:r>
            <a:r>
              <a:rPr lang="en-US" sz="2400" dirty="0" smtClean="0"/>
              <a:t>pattern</a:t>
            </a:r>
          </a:p>
          <a:p>
            <a:r>
              <a:rPr lang="en-US" dirty="0" smtClean="0"/>
              <a:t>Sidelobes</a:t>
            </a:r>
          </a:p>
          <a:p>
            <a:pPr lvl="1"/>
            <a:r>
              <a:rPr lang="en-US" dirty="0" smtClean="0"/>
              <a:t>Extra energy in directions outside the </a:t>
            </a:r>
            <a:r>
              <a:rPr lang="en-US" dirty="0" err="1" smtClean="0"/>
              <a:t>mainlobe</a:t>
            </a:r>
            <a:endParaRPr lang="en-US" dirty="0" smtClean="0"/>
          </a:p>
          <a:p>
            <a:r>
              <a:rPr lang="en-US" dirty="0" smtClean="0"/>
              <a:t>Nulls</a:t>
            </a:r>
          </a:p>
          <a:p>
            <a:pPr lvl="1"/>
            <a:r>
              <a:rPr lang="en-US" dirty="0" smtClean="0"/>
              <a:t>Very low energy in between </a:t>
            </a:r>
            <a:r>
              <a:rPr lang="en-US" dirty="0" err="1" smtClean="0"/>
              <a:t>mainlobe</a:t>
            </a:r>
            <a:r>
              <a:rPr lang="en-US" dirty="0" smtClean="0"/>
              <a:t> and sidelobes</a:t>
            </a:r>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a:t>
            </a:fld>
            <a:endParaRPr lang="en-US" sz="1200" dirty="0">
              <a:latin typeface="Times New Roman"/>
              <a:cs typeface="Times New Roman"/>
            </a:endParaRPr>
          </a:p>
        </p:txBody>
      </p:sp>
    </p:spTree>
    <p:extLst>
      <p:ext uri="{BB962C8B-B14F-4D97-AF65-F5344CB8AC3E}">
        <p14:creationId xmlns:p14="http://schemas.microsoft.com/office/powerpoint/2010/main" val="245084092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Path</a:t>
            </a:r>
            <a:r>
              <a:rPr lang="en-US" baseline="0" dirty="0" smtClean="0"/>
              <a:t> Loss Exponent in practical systems</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417074092"/>
              </p:ext>
            </p:extLst>
          </p:nvPr>
        </p:nvGraphicFramePr>
        <p:xfrm>
          <a:off x="774350" y="2241550"/>
          <a:ext cx="7579768" cy="2959116"/>
        </p:xfrm>
        <a:graphic>
          <a:graphicData uri="http://schemas.openxmlformats.org/presentationml/2006/ole">
            <mc:AlternateContent xmlns:mc="http://schemas.openxmlformats.org/markup-compatibility/2006">
              <mc:Choice xmlns:v="urn:schemas-microsoft-com:vml" Requires="v">
                <p:oleObj spid="_x0000_s27689" name="Document" r:id="rId4" imgW="6083300" imgH="2374900" progId="Word.Document.12">
                  <p:embed/>
                </p:oleObj>
              </mc:Choice>
              <mc:Fallback>
                <p:oleObj name="Document" r:id="rId4" imgW="6083300" imgH="2374900" progId="Word.Document.12">
                  <p:embed/>
                  <p:pic>
                    <p:nvPicPr>
                      <p:cNvPr id="0" name=""/>
                      <p:cNvPicPr/>
                      <p:nvPr/>
                    </p:nvPicPr>
                    <p:blipFill>
                      <a:blip r:embed="rId5"/>
                      <a:stretch>
                        <a:fillRect/>
                      </a:stretch>
                    </p:blipFill>
                    <p:spPr>
                      <a:xfrm>
                        <a:off x="774350" y="2241550"/>
                        <a:ext cx="7579768" cy="2959116"/>
                      </a:xfrm>
                      <a:prstGeom prst="rect">
                        <a:avLst/>
                      </a:prstGeom>
                    </p:spPr>
                  </p:pic>
                </p:oleObj>
              </mc:Fallback>
            </mc:AlternateContent>
          </a:graphicData>
        </a:graphic>
      </p:graphicFrame>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30</a:t>
            </a:fld>
            <a:endParaRPr lang="en-US" sz="1200" dirty="0">
              <a:latin typeface="Times New Roman"/>
              <a:cs typeface="Times New Roman"/>
            </a:endParaRPr>
          </a:p>
        </p:txBody>
      </p:sp>
    </p:spTree>
    <p:extLst>
      <p:ext uri="{BB962C8B-B14F-4D97-AF65-F5344CB8AC3E}">
        <p14:creationId xmlns:p14="http://schemas.microsoft.com/office/powerpoint/2010/main" val="17499939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normAutofit fontScale="90000"/>
          </a:bodyPr>
          <a:lstStyle/>
          <a:p>
            <a:r>
              <a:rPr lang="en-US" dirty="0" smtClean="0"/>
              <a:t>Models </a:t>
            </a:r>
            <a:r>
              <a:rPr lang="en-US" dirty="0"/>
              <a:t>Derived from Empirical Measurements</a:t>
            </a:r>
          </a:p>
        </p:txBody>
      </p:sp>
      <p:sp>
        <p:nvSpPr>
          <p:cNvPr id="169987" name="Rectangle 3"/>
          <p:cNvSpPr>
            <a:spLocks noGrp="1" noChangeArrowheads="1"/>
          </p:cNvSpPr>
          <p:nvPr>
            <p:ph idx="1"/>
          </p:nvPr>
        </p:nvSpPr>
        <p:spPr/>
        <p:txBody>
          <a:bodyPr>
            <a:normAutofit fontScale="77500" lnSpcReduction="20000"/>
          </a:bodyPr>
          <a:lstStyle/>
          <a:p>
            <a:r>
              <a:rPr lang="en-US" dirty="0" smtClean="0"/>
              <a:t>Need to design systems based on empirical data applied to a particular environment</a:t>
            </a:r>
          </a:p>
          <a:p>
            <a:pPr lvl="1"/>
            <a:r>
              <a:rPr lang="en-US" dirty="0" smtClean="0"/>
              <a:t>To determine power levels, tower heights, height of mobile antennas</a:t>
            </a:r>
          </a:p>
          <a:p>
            <a:r>
              <a:rPr lang="en-US" dirty="0" smtClean="0"/>
              <a:t>Okumura developed a model, later refined by Hata</a:t>
            </a:r>
          </a:p>
          <a:p>
            <a:pPr lvl="1"/>
            <a:r>
              <a:rPr lang="en-US" dirty="0" smtClean="0"/>
              <a:t>Detailed measurement and analysis of the Tokyo area</a:t>
            </a:r>
          </a:p>
          <a:p>
            <a:pPr lvl="1"/>
            <a:r>
              <a:rPr lang="en-US" dirty="0" smtClean="0"/>
              <a:t>Among the best accuracy in a wide variety of situations</a:t>
            </a:r>
          </a:p>
          <a:p>
            <a:r>
              <a:rPr lang="en-US" dirty="0" smtClean="0"/>
              <a:t>Predicts path loss for typical environments</a:t>
            </a:r>
          </a:p>
          <a:p>
            <a:pPr lvl="1"/>
            <a:r>
              <a:rPr lang="en-US" dirty="0" smtClean="0"/>
              <a:t>Urban</a:t>
            </a:r>
          </a:p>
          <a:p>
            <a:pPr lvl="1"/>
            <a:r>
              <a:rPr lang="en-US" dirty="0" smtClean="0"/>
              <a:t>Small, medium sized city</a:t>
            </a:r>
          </a:p>
          <a:p>
            <a:pPr lvl="1"/>
            <a:r>
              <a:rPr lang="en-US" dirty="0" smtClean="0"/>
              <a:t>Large city</a:t>
            </a:r>
          </a:p>
          <a:p>
            <a:pPr lvl="1"/>
            <a:r>
              <a:rPr lang="en-US" dirty="0" smtClean="0"/>
              <a:t>Suburban</a:t>
            </a:r>
          </a:p>
          <a:p>
            <a:pPr lvl="1"/>
            <a:r>
              <a:rPr lang="en-US" dirty="0" smtClean="0"/>
              <a:t>Rural</a:t>
            </a:r>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31</a:t>
            </a:fld>
            <a:endParaRPr lang="en-US" sz="1200" dirty="0">
              <a:latin typeface="Times New Roman"/>
              <a:cs typeface="Times New Roman"/>
            </a:endParaRPr>
          </a:p>
        </p:txBody>
      </p:sp>
    </p:spTree>
    <p:extLst>
      <p:ext uri="{BB962C8B-B14F-4D97-AF65-F5344CB8AC3E}">
        <p14:creationId xmlns:p14="http://schemas.microsoft.com/office/powerpoint/2010/main" val="40925627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ChangeArrowheads="1"/>
          </p:cNvSpPr>
          <p:nvPr>
            <p:ph type="title"/>
          </p:nvPr>
        </p:nvSpPr>
        <p:spPr/>
        <p:txBody>
          <a:bodyPr/>
          <a:lstStyle/>
          <a:p>
            <a:r>
              <a:rPr lang="en-US" dirty="0" smtClean="0"/>
              <a:t>Categories </a:t>
            </a:r>
            <a:r>
              <a:rPr lang="en-US" dirty="0"/>
              <a:t>of Noise</a:t>
            </a:r>
          </a:p>
        </p:txBody>
      </p:sp>
      <p:sp>
        <p:nvSpPr>
          <p:cNvPr id="169987" name="Rectangle 3"/>
          <p:cNvSpPr>
            <a:spLocks noGrp="1" noChangeArrowheads="1"/>
          </p:cNvSpPr>
          <p:nvPr>
            <p:ph idx="1"/>
          </p:nvPr>
        </p:nvSpPr>
        <p:spPr/>
        <p:txBody>
          <a:bodyPr/>
          <a:lstStyle/>
          <a:p>
            <a:r>
              <a:rPr lang="en-US" dirty="0"/>
              <a:t>Thermal Noise</a:t>
            </a:r>
          </a:p>
          <a:p>
            <a:r>
              <a:rPr lang="en-US" dirty="0"/>
              <a:t>Intermodulation noise</a:t>
            </a:r>
          </a:p>
          <a:p>
            <a:r>
              <a:rPr lang="en-US" dirty="0"/>
              <a:t>Crosstalk</a:t>
            </a:r>
          </a:p>
          <a:p>
            <a:r>
              <a:rPr lang="en-US" dirty="0"/>
              <a:t>Impulse Noise </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32</a:t>
            </a:fld>
            <a:endParaRPr lang="en-US" sz="1200" dirty="0">
              <a:latin typeface="Times New Roman"/>
              <a:cs typeface="Times New Roman"/>
            </a:endParaRPr>
          </a:p>
        </p:txBody>
      </p:sp>
    </p:spTree>
    <p:extLst>
      <p:ext uri="{BB962C8B-B14F-4D97-AF65-F5344CB8AC3E}">
        <p14:creationId xmlns:p14="http://schemas.microsoft.com/office/powerpoint/2010/main" val="31574923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r>
              <a:rPr lang="en-US" dirty="0"/>
              <a:t>Thermal Noise</a:t>
            </a:r>
          </a:p>
        </p:txBody>
      </p:sp>
      <p:sp>
        <p:nvSpPr>
          <p:cNvPr id="172035" name="Rectangle 3"/>
          <p:cNvSpPr>
            <a:spLocks noGrp="1" noChangeArrowheads="1"/>
          </p:cNvSpPr>
          <p:nvPr>
            <p:ph idx="1"/>
          </p:nvPr>
        </p:nvSpPr>
        <p:spPr/>
        <p:txBody>
          <a:bodyPr/>
          <a:lstStyle/>
          <a:p>
            <a:pPr>
              <a:lnSpc>
                <a:spcPct val="90000"/>
              </a:lnSpc>
            </a:pPr>
            <a:r>
              <a:rPr lang="en-US" dirty="0"/>
              <a:t>Thermal noise due to agitation of electrons</a:t>
            </a:r>
          </a:p>
          <a:p>
            <a:pPr>
              <a:lnSpc>
                <a:spcPct val="90000"/>
              </a:lnSpc>
            </a:pPr>
            <a:r>
              <a:rPr lang="en-US" dirty="0"/>
              <a:t>Present in all electronic devices and transmission media</a:t>
            </a:r>
          </a:p>
          <a:p>
            <a:pPr>
              <a:lnSpc>
                <a:spcPct val="90000"/>
              </a:lnSpc>
            </a:pPr>
            <a:r>
              <a:rPr lang="en-US" dirty="0"/>
              <a:t>Cannot be eliminated</a:t>
            </a:r>
          </a:p>
          <a:p>
            <a:pPr>
              <a:lnSpc>
                <a:spcPct val="90000"/>
              </a:lnSpc>
            </a:pPr>
            <a:r>
              <a:rPr lang="en-US" dirty="0"/>
              <a:t>Function of temperature</a:t>
            </a:r>
          </a:p>
          <a:p>
            <a:pPr>
              <a:lnSpc>
                <a:spcPct val="90000"/>
              </a:lnSpc>
            </a:pPr>
            <a:r>
              <a:rPr lang="en-US" dirty="0"/>
              <a:t>Particularly significant for satellite communication</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33</a:t>
            </a:fld>
            <a:endParaRPr lang="en-US" sz="1200" dirty="0">
              <a:latin typeface="Times New Roman"/>
              <a:cs typeface="Times New Roman"/>
            </a:endParaRPr>
          </a:p>
        </p:txBody>
      </p:sp>
    </p:spTree>
    <p:extLst>
      <p:ext uri="{BB962C8B-B14F-4D97-AF65-F5344CB8AC3E}">
        <p14:creationId xmlns:p14="http://schemas.microsoft.com/office/powerpoint/2010/main" val="41452235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dirty="0"/>
              <a:t>Thermal Noise</a:t>
            </a:r>
          </a:p>
        </p:txBody>
      </p:sp>
      <p:sp>
        <p:nvSpPr>
          <p:cNvPr id="171011" name="Rectangle 3"/>
          <p:cNvSpPr>
            <a:spLocks noGrp="1" noChangeArrowheads="1"/>
          </p:cNvSpPr>
          <p:nvPr>
            <p:ph idx="1"/>
          </p:nvPr>
        </p:nvSpPr>
        <p:spPr/>
        <p:txBody>
          <a:bodyPr/>
          <a:lstStyle/>
          <a:p>
            <a:r>
              <a:rPr lang="en-US" sz="2800" dirty="0"/>
              <a:t>Amount of thermal noise to be found in a bandwidth of 1Hz in any device or conductor is:</a:t>
            </a:r>
          </a:p>
          <a:p>
            <a:endParaRPr lang="en-US" sz="2800" dirty="0"/>
          </a:p>
          <a:p>
            <a:endParaRPr lang="en-US" sz="2800" dirty="0"/>
          </a:p>
          <a:p>
            <a:pPr lvl="2"/>
            <a:r>
              <a:rPr lang="en-US" sz="2000" i="1" dirty="0"/>
              <a:t>N</a:t>
            </a:r>
            <a:r>
              <a:rPr lang="en-US" sz="2000" baseline="-25000" dirty="0"/>
              <a:t>0</a:t>
            </a:r>
            <a:r>
              <a:rPr lang="en-US" sz="2000" dirty="0"/>
              <a:t> = noise power density in watts per 1 Hz of bandwidth</a:t>
            </a:r>
          </a:p>
          <a:p>
            <a:pPr lvl="2"/>
            <a:r>
              <a:rPr lang="en-US" sz="2000" dirty="0"/>
              <a:t>k = Boltzmann's constant = 1.3803 </a:t>
            </a:r>
            <a:r>
              <a:rPr lang="en-US" sz="2000" dirty="0" smtClean="0"/>
              <a:t>× 10</a:t>
            </a:r>
            <a:r>
              <a:rPr lang="en-US" sz="2000" baseline="30000" dirty="0"/>
              <a:t>-23</a:t>
            </a:r>
            <a:r>
              <a:rPr lang="en-US" sz="2000" dirty="0"/>
              <a:t> J/K</a:t>
            </a:r>
          </a:p>
          <a:p>
            <a:pPr lvl="2"/>
            <a:r>
              <a:rPr lang="en-US" sz="2000" i="1" dirty="0"/>
              <a:t>T </a:t>
            </a:r>
            <a:r>
              <a:rPr lang="en-US" sz="2000" dirty="0"/>
              <a:t>= temperature, in </a:t>
            </a:r>
            <a:r>
              <a:rPr lang="en-US" sz="2000" dirty="0" smtClean="0"/>
              <a:t>Kelvins </a:t>
            </a:r>
            <a:r>
              <a:rPr lang="en-US" sz="2000" dirty="0"/>
              <a:t>(absolute temperature)</a:t>
            </a:r>
          </a:p>
        </p:txBody>
      </p:sp>
      <p:sp>
        <p:nvSpPr>
          <p:cNvPr id="5"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34</a:t>
            </a:fld>
            <a:endParaRPr lang="en-US" sz="1200" dirty="0">
              <a:latin typeface="Times New Roman"/>
              <a:cs typeface="Times New Roman"/>
            </a:endParaRPr>
          </a:p>
        </p:txBody>
      </p:sp>
      <p:graphicFrame>
        <p:nvGraphicFramePr>
          <p:cNvPr id="171013" name="Object 5"/>
          <p:cNvGraphicFramePr>
            <a:graphicFrameLocks noChangeAspect="1"/>
          </p:cNvGraphicFramePr>
          <p:nvPr>
            <p:extLst>
              <p:ext uri="{D42A27DB-BD31-4B8C-83A1-F6EECF244321}">
                <p14:modId xmlns:p14="http://schemas.microsoft.com/office/powerpoint/2010/main" val="3807726034"/>
              </p:ext>
            </p:extLst>
          </p:nvPr>
        </p:nvGraphicFramePr>
        <p:xfrm>
          <a:off x="2993400" y="2684462"/>
          <a:ext cx="3386138" cy="744538"/>
        </p:xfrm>
        <a:graphic>
          <a:graphicData uri="http://schemas.openxmlformats.org/presentationml/2006/ole">
            <mc:AlternateContent xmlns:mc="http://schemas.openxmlformats.org/markup-compatibility/2006">
              <mc:Choice xmlns:v="urn:schemas-microsoft-com:vml" Requires="v">
                <p:oleObj spid="_x0000_s23617" name="Equation" r:id="rId3" imgW="1041120" imgH="228600" progId="Equation.3">
                  <p:embed/>
                </p:oleObj>
              </mc:Choice>
              <mc:Fallback>
                <p:oleObj name="Equation" r:id="rId3" imgW="104112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400" y="2684462"/>
                        <a:ext cx="3386138" cy="744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37037557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r>
              <a:rPr lang="en-US" dirty="0"/>
              <a:t>Thermal Noise</a:t>
            </a:r>
          </a:p>
        </p:txBody>
      </p:sp>
      <p:sp>
        <p:nvSpPr>
          <p:cNvPr id="173059" name="Rectangle 3"/>
          <p:cNvSpPr>
            <a:spLocks noGrp="1" noChangeArrowheads="1"/>
          </p:cNvSpPr>
          <p:nvPr>
            <p:ph idx="1"/>
          </p:nvPr>
        </p:nvSpPr>
        <p:spPr/>
        <p:txBody>
          <a:bodyPr/>
          <a:lstStyle/>
          <a:p>
            <a:r>
              <a:rPr lang="en-US" sz="2800" dirty="0"/>
              <a:t>Noise is assumed to be independent of frequency</a:t>
            </a:r>
          </a:p>
          <a:p>
            <a:r>
              <a:rPr lang="en-US" sz="2800" dirty="0"/>
              <a:t>Thermal noise present in a bandwidth of </a:t>
            </a:r>
            <a:r>
              <a:rPr lang="en-US" sz="2800" i="1" dirty="0"/>
              <a:t>B</a:t>
            </a:r>
            <a:r>
              <a:rPr lang="en-US" sz="2800" dirty="0"/>
              <a:t> Hertz (in watts):</a:t>
            </a:r>
          </a:p>
          <a:p>
            <a:pPr lvl="2"/>
            <a:endParaRPr lang="en-US" dirty="0"/>
          </a:p>
          <a:p>
            <a:pPr lvl="2">
              <a:buFont typeface="Wingdings" charset="0"/>
              <a:buNone/>
            </a:pPr>
            <a:endParaRPr lang="en-US" dirty="0" smtClean="0"/>
          </a:p>
          <a:p>
            <a:pPr lvl="2">
              <a:buFont typeface="Wingdings" charset="0"/>
              <a:buNone/>
            </a:pPr>
            <a:r>
              <a:rPr lang="en-US" dirty="0" smtClean="0"/>
              <a:t>or</a:t>
            </a:r>
            <a:r>
              <a:rPr lang="en-US" dirty="0"/>
              <a:t>, in decibel-watts</a:t>
            </a:r>
          </a:p>
        </p:txBody>
      </p:sp>
      <p:sp>
        <p:nvSpPr>
          <p:cNvPr id="7"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35</a:t>
            </a:fld>
            <a:endParaRPr lang="en-US" sz="1200" dirty="0">
              <a:latin typeface="Times New Roman"/>
              <a:cs typeface="Times New Roman"/>
            </a:endParaRPr>
          </a:p>
        </p:txBody>
      </p:sp>
      <p:graphicFrame>
        <p:nvGraphicFramePr>
          <p:cNvPr id="173060" name="Object 4"/>
          <p:cNvGraphicFramePr>
            <a:graphicFrameLocks noChangeAspect="1"/>
          </p:cNvGraphicFramePr>
          <p:nvPr>
            <p:extLst>
              <p:ext uri="{D42A27DB-BD31-4B8C-83A1-F6EECF244321}">
                <p14:modId xmlns:p14="http://schemas.microsoft.com/office/powerpoint/2010/main" val="2139064377"/>
              </p:ext>
            </p:extLst>
          </p:nvPr>
        </p:nvGraphicFramePr>
        <p:xfrm>
          <a:off x="3620655" y="3100662"/>
          <a:ext cx="1828800" cy="555625"/>
        </p:xfrm>
        <a:graphic>
          <a:graphicData uri="http://schemas.openxmlformats.org/presentationml/2006/ole">
            <mc:AlternateContent xmlns:mc="http://schemas.openxmlformats.org/markup-compatibility/2006">
              <mc:Choice xmlns:v="urn:schemas-microsoft-com:vml" Requires="v">
                <p:oleObj spid="_x0000_s24751" name="Equation" r:id="rId3" imgW="583920" imgH="177480" progId="Equation.3">
                  <p:embed/>
                </p:oleObj>
              </mc:Choice>
              <mc:Fallback>
                <p:oleObj name="Equation" r:id="rId3" imgW="583920" imgH="1774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0655" y="3100662"/>
                        <a:ext cx="1828800" cy="555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3061" name="Object 5"/>
          <p:cNvGraphicFramePr>
            <a:graphicFrameLocks noChangeAspect="1"/>
          </p:cNvGraphicFramePr>
          <p:nvPr>
            <p:extLst>
              <p:ext uri="{D42A27DB-BD31-4B8C-83A1-F6EECF244321}">
                <p14:modId xmlns:p14="http://schemas.microsoft.com/office/powerpoint/2010/main" val="835317528"/>
              </p:ext>
            </p:extLst>
          </p:nvPr>
        </p:nvGraphicFramePr>
        <p:xfrm>
          <a:off x="1905000" y="5332782"/>
          <a:ext cx="5791200" cy="587375"/>
        </p:xfrm>
        <a:graphic>
          <a:graphicData uri="http://schemas.openxmlformats.org/presentationml/2006/ole">
            <mc:AlternateContent xmlns:mc="http://schemas.openxmlformats.org/markup-compatibility/2006">
              <mc:Choice xmlns:v="urn:schemas-microsoft-com:vml" Requires="v">
                <p:oleObj spid="_x0000_s24752" name="Equation" r:id="rId5" imgW="2006280" imgH="203040" progId="Equation.3">
                  <p:embed/>
                </p:oleObj>
              </mc:Choice>
              <mc:Fallback>
                <p:oleObj name="Equation" r:id="rId5" imgW="200628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5332782"/>
                        <a:ext cx="579120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73063" name="Object 7"/>
          <p:cNvGraphicFramePr>
            <a:graphicFrameLocks noChangeAspect="1"/>
          </p:cNvGraphicFramePr>
          <p:nvPr>
            <p:extLst>
              <p:ext uri="{D42A27DB-BD31-4B8C-83A1-F6EECF244321}">
                <p14:modId xmlns:p14="http://schemas.microsoft.com/office/powerpoint/2010/main" val="214957372"/>
              </p:ext>
            </p:extLst>
          </p:nvPr>
        </p:nvGraphicFramePr>
        <p:xfrm>
          <a:off x="1428750" y="4716094"/>
          <a:ext cx="6267450" cy="587375"/>
        </p:xfrm>
        <a:graphic>
          <a:graphicData uri="http://schemas.openxmlformats.org/presentationml/2006/ole">
            <mc:AlternateContent xmlns:mc="http://schemas.openxmlformats.org/markup-compatibility/2006">
              <mc:Choice xmlns:v="urn:schemas-microsoft-com:vml" Requires="v">
                <p:oleObj spid="_x0000_s24753" name="Equation" r:id="rId7" imgW="2171520" imgH="203040" progId="Equation.3">
                  <p:embed/>
                </p:oleObj>
              </mc:Choice>
              <mc:Fallback>
                <p:oleObj name="Equation" r:id="rId7" imgW="217152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8750" y="4716094"/>
                        <a:ext cx="6267450" cy="587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80924351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ChangeArrowheads="1"/>
          </p:cNvSpPr>
          <p:nvPr>
            <p:ph type="title"/>
          </p:nvPr>
        </p:nvSpPr>
        <p:spPr/>
        <p:txBody>
          <a:bodyPr/>
          <a:lstStyle/>
          <a:p>
            <a:r>
              <a:rPr lang="en-US" dirty="0"/>
              <a:t>Noise Terminology</a:t>
            </a:r>
          </a:p>
        </p:txBody>
      </p:sp>
      <p:sp>
        <p:nvSpPr>
          <p:cNvPr id="175107" name="Rectangle 3"/>
          <p:cNvSpPr>
            <a:spLocks noGrp="1" noChangeArrowheads="1"/>
          </p:cNvSpPr>
          <p:nvPr>
            <p:ph idx="1"/>
          </p:nvPr>
        </p:nvSpPr>
        <p:spPr>
          <a:xfrm>
            <a:off x="634942" y="1417638"/>
            <a:ext cx="8280458" cy="4525962"/>
          </a:xfrm>
        </p:spPr>
        <p:txBody>
          <a:bodyPr/>
          <a:lstStyle/>
          <a:p>
            <a:pPr>
              <a:lnSpc>
                <a:spcPct val="90000"/>
              </a:lnSpc>
            </a:pPr>
            <a:r>
              <a:rPr lang="en-US" sz="2800" dirty="0"/>
              <a:t>Intermodulation noise – occurs if signals with different frequencies share the same medium</a:t>
            </a:r>
          </a:p>
          <a:p>
            <a:pPr lvl="1">
              <a:lnSpc>
                <a:spcPct val="90000"/>
              </a:lnSpc>
            </a:pPr>
            <a:r>
              <a:rPr lang="en-US" sz="2400" dirty="0"/>
              <a:t>Interference caused by a signal produced at a frequency that is the sum or difference of original frequencies</a:t>
            </a:r>
          </a:p>
          <a:p>
            <a:pPr>
              <a:lnSpc>
                <a:spcPct val="90000"/>
              </a:lnSpc>
            </a:pPr>
            <a:r>
              <a:rPr lang="en-US" sz="2800" dirty="0"/>
              <a:t>Crosstalk – unwanted coupling between signal paths</a:t>
            </a:r>
          </a:p>
          <a:p>
            <a:pPr>
              <a:lnSpc>
                <a:spcPct val="90000"/>
              </a:lnSpc>
            </a:pPr>
            <a:r>
              <a:rPr lang="en-US" sz="2800" dirty="0"/>
              <a:t>Impulse noise – irregular pulses or noise spikes</a:t>
            </a:r>
          </a:p>
          <a:p>
            <a:pPr lvl="1">
              <a:lnSpc>
                <a:spcPct val="90000"/>
              </a:lnSpc>
            </a:pPr>
            <a:r>
              <a:rPr lang="en-US" sz="2400" dirty="0"/>
              <a:t>Short duration and of relatively high amplitude</a:t>
            </a:r>
          </a:p>
          <a:p>
            <a:pPr lvl="1">
              <a:lnSpc>
                <a:spcPct val="90000"/>
              </a:lnSpc>
            </a:pPr>
            <a:r>
              <a:rPr lang="en-US" sz="2400" dirty="0"/>
              <a:t>Caused by external electromagnetic disturbances, or faults and flaws in the communications system</a:t>
            </a:r>
            <a:endParaRPr lang="en-US" sz="2400" dirty="0">
              <a:latin typeface="Times-Roman" charset="0"/>
            </a:endParaRP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36</a:t>
            </a:fld>
            <a:endParaRPr lang="en-US" sz="1200" dirty="0">
              <a:latin typeface="Times New Roman"/>
              <a:cs typeface="Times New Roman"/>
            </a:endParaRPr>
          </a:p>
        </p:txBody>
      </p:sp>
    </p:spTree>
    <p:extLst>
      <p:ext uri="{BB962C8B-B14F-4D97-AF65-F5344CB8AC3E}">
        <p14:creationId xmlns:p14="http://schemas.microsoft.com/office/powerpoint/2010/main" val="416489073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r>
              <a:rPr lang="en-US" cap="none" dirty="0" smtClean="0"/>
              <a:t>EXPRESSION </a:t>
            </a:r>
            <a:r>
              <a:rPr lang="en-US" i="1" cap="none" dirty="0" err="1" smtClean="0"/>
              <a:t>E</a:t>
            </a:r>
            <a:r>
              <a:rPr lang="en-US" i="1" cap="none" baseline="-25000" dirty="0" err="1" smtClean="0"/>
              <a:t>b</a:t>
            </a:r>
            <a:r>
              <a:rPr lang="en-US" cap="none" dirty="0" smtClean="0"/>
              <a:t>/</a:t>
            </a:r>
            <a:r>
              <a:rPr lang="en-US" i="1" cap="none" dirty="0"/>
              <a:t>N</a:t>
            </a:r>
            <a:r>
              <a:rPr lang="en-US" i="1" cap="none" baseline="-25000" dirty="0"/>
              <a:t>0</a:t>
            </a:r>
          </a:p>
        </p:txBody>
      </p:sp>
      <p:sp>
        <p:nvSpPr>
          <p:cNvPr id="176131" name="Rectangle 3"/>
          <p:cNvSpPr>
            <a:spLocks noGrp="1" noChangeArrowheads="1"/>
          </p:cNvSpPr>
          <p:nvPr>
            <p:ph idx="1"/>
          </p:nvPr>
        </p:nvSpPr>
        <p:spPr/>
        <p:txBody>
          <a:bodyPr/>
          <a:lstStyle/>
          <a:p>
            <a:pPr>
              <a:lnSpc>
                <a:spcPct val="90000"/>
              </a:lnSpc>
            </a:pPr>
            <a:r>
              <a:rPr lang="en-US" sz="2800" dirty="0"/>
              <a:t>Ratio of signal energy per bit to noise power density per Hertz</a:t>
            </a:r>
          </a:p>
          <a:p>
            <a:pPr>
              <a:lnSpc>
                <a:spcPct val="90000"/>
              </a:lnSpc>
            </a:pPr>
            <a:endParaRPr lang="en-US" sz="2800" dirty="0"/>
          </a:p>
          <a:p>
            <a:pPr>
              <a:lnSpc>
                <a:spcPct val="90000"/>
              </a:lnSpc>
            </a:pPr>
            <a:endParaRPr lang="en-US" sz="2800" dirty="0">
              <a:latin typeface="Times-Roman" charset="0"/>
            </a:endParaRPr>
          </a:p>
          <a:p>
            <a:pPr>
              <a:lnSpc>
                <a:spcPct val="90000"/>
              </a:lnSpc>
            </a:pPr>
            <a:r>
              <a:rPr lang="en-US" sz="2800" dirty="0"/>
              <a:t>The bit error rate </a:t>
            </a:r>
            <a:r>
              <a:rPr lang="en-US" sz="2800" dirty="0" smtClean="0"/>
              <a:t>(i.e., bit error probability) for </a:t>
            </a:r>
            <a:r>
              <a:rPr lang="en-US" sz="2800" dirty="0"/>
              <a:t>digital data is a function of </a:t>
            </a:r>
            <a:r>
              <a:rPr lang="en-US" sz="2800" i="1" dirty="0" err="1"/>
              <a:t>E</a:t>
            </a:r>
            <a:r>
              <a:rPr lang="en-US" sz="2800" i="1" baseline="-25000" dirty="0" err="1"/>
              <a:t>b</a:t>
            </a:r>
            <a:r>
              <a:rPr lang="en-US" sz="2800" dirty="0"/>
              <a:t>/</a:t>
            </a:r>
            <a:r>
              <a:rPr lang="en-US" sz="2800" i="1" dirty="0"/>
              <a:t>N</a:t>
            </a:r>
            <a:r>
              <a:rPr lang="en-US" sz="2800" i="1" baseline="-25000" dirty="0"/>
              <a:t>0</a:t>
            </a:r>
            <a:endParaRPr lang="en-US" sz="2800" dirty="0"/>
          </a:p>
          <a:p>
            <a:pPr lvl="1">
              <a:lnSpc>
                <a:spcPct val="90000"/>
              </a:lnSpc>
            </a:pPr>
            <a:r>
              <a:rPr lang="en-US" sz="2400" dirty="0"/>
              <a:t>Given a value for </a:t>
            </a:r>
            <a:r>
              <a:rPr lang="en-US" sz="2400" i="1" dirty="0" err="1"/>
              <a:t>E</a:t>
            </a:r>
            <a:r>
              <a:rPr lang="en-US" sz="2400" i="1" baseline="-25000" dirty="0" err="1"/>
              <a:t>b</a:t>
            </a:r>
            <a:r>
              <a:rPr lang="en-US" sz="2400" dirty="0"/>
              <a:t>/</a:t>
            </a:r>
            <a:r>
              <a:rPr lang="en-US" sz="2400" i="1" dirty="0"/>
              <a:t>N</a:t>
            </a:r>
            <a:r>
              <a:rPr lang="en-US" sz="2400" i="1" baseline="-25000" dirty="0"/>
              <a:t>0 </a:t>
            </a:r>
            <a:r>
              <a:rPr lang="en-US" sz="2400" dirty="0"/>
              <a:t>to achieve a desired error rate, parameters of this formula can be selected</a:t>
            </a:r>
          </a:p>
          <a:p>
            <a:pPr lvl="1">
              <a:lnSpc>
                <a:spcPct val="90000"/>
              </a:lnSpc>
            </a:pPr>
            <a:r>
              <a:rPr lang="en-US" sz="2400" dirty="0"/>
              <a:t>As bit rate </a:t>
            </a:r>
            <a:r>
              <a:rPr lang="en-US" sz="2400" i="1" dirty="0"/>
              <a:t>R </a:t>
            </a:r>
            <a:r>
              <a:rPr lang="en-US" sz="2400" dirty="0"/>
              <a:t>increases, transmitted signal power must increase to maintain required </a:t>
            </a:r>
            <a:r>
              <a:rPr lang="en-US" sz="2400" i="1" dirty="0" err="1"/>
              <a:t>E</a:t>
            </a:r>
            <a:r>
              <a:rPr lang="en-US" sz="2400" i="1" baseline="-25000" dirty="0" err="1"/>
              <a:t>b</a:t>
            </a:r>
            <a:r>
              <a:rPr lang="en-US" sz="2400" dirty="0"/>
              <a:t>/</a:t>
            </a:r>
            <a:r>
              <a:rPr lang="en-US" sz="2400" i="1" dirty="0"/>
              <a:t>N</a:t>
            </a:r>
            <a:r>
              <a:rPr lang="en-US" sz="2400" i="1" baseline="-25000" dirty="0"/>
              <a:t>0</a:t>
            </a:r>
          </a:p>
        </p:txBody>
      </p:sp>
      <p:sp>
        <p:nvSpPr>
          <p:cNvPr id="5"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37</a:t>
            </a:fld>
            <a:endParaRPr lang="en-US" sz="1200" dirty="0">
              <a:latin typeface="Times New Roman"/>
              <a:cs typeface="Times New Roman"/>
            </a:endParaRPr>
          </a:p>
        </p:txBody>
      </p:sp>
      <p:graphicFrame>
        <p:nvGraphicFramePr>
          <p:cNvPr id="176132" name="Object 4"/>
          <p:cNvGraphicFramePr>
            <a:graphicFrameLocks noChangeAspect="1"/>
          </p:cNvGraphicFramePr>
          <p:nvPr>
            <p:extLst>
              <p:ext uri="{D42A27DB-BD31-4B8C-83A1-F6EECF244321}">
                <p14:modId xmlns:p14="http://schemas.microsoft.com/office/powerpoint/2010/main" val="115640350"/>
              </p:ext>
            </p:extLst>
          </p:nvPr>
        </p:nvGraphicFramePr>
        <p:xfrm>
          <a:off x="3142928" y="2334763"/>
          <a:ext cx="2865438" cy="1069975"/>
        </p:xfrm>
        <a:graphic>
          <a:graphicData uri="http://schemas.openxmlformats.org/presentationml/2006/ole">
            <mc:AlternateContent xmlns:mc="http://schemas.openxmlformats.org/markup-compatibility/2006">
              <mc:Choice xmlns:v="urn:schemas-microsoft-com:vml" Requires="v">
                <p:oleObj spid="_x0000_s26689" name="Equation" r:id="rId3" imgW="1155600" imgH="431640" progId="Equation.3">
                  <p:embed/>
                </p:oleObj>
              </mc:Choice>
              <mc:Fallback>
                <p:oleObj name="Equation" r:id="rId3" imgW="115560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2928" y="2334763"/>
                        <a:ext cx="2865438" cy="106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Tree>
    <p:extLst>
      <p:ext uri="{BB962C8B-B14F-4D97-AF65-F5344CB8AC3E}">
        <p14:creationId xmlns:p14="http://schemas.microsoft.com/office/powerpoint/2010/main" val="202659584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cap="none" dirty="0"/>
              <a:t>6.9 </a:t>
            </a:r>
            <a:r>
              <a:rPr lang="en-US" cap="none" dirty="0" smtClean="0"/>
              <a:t>GENERAL SHAPE OF BER VERSUS </a:t>
            </a:r>
            <a:r>
              <a:rPr lang="en-US" i="1" cap="none" dirty="0" err="1" smtClean="0"/>
              <a:t>E</a:t>
            </a:r>
            <a:r>
              <a:rPr lang="en-US" i="1" cap="none" baseline="-25000" dirty="0" err="1" smtClean="0"/>
              <a:t>b</a:t>
            </a:r>
            <a:r>
              <a:rPr lang="en-US" cap="none" dirty="0"/>
              <a:t>/</a:t>
            </a:r>
            <a:r>
              <a:rPr lang="en-US" i="1" cap="none" dirty="0"/>
              <a:t>N</a:t>
            </a:r>
            <a:r>
              <a:rPr lang="en-US" i="1" cap="none" baseline="-25000" dirty="0"/>
              <a:t>0</a:t>
            </a:r>
            <a:r>
              <a:rPr lang="en-US" cap="none" dirty="0"/>
              <a:t> </a:t>
            </a:r>
            <a:r>
              <a:rPr lang="en-US" cap="none" dirty="0" smtClean="0"/>
              <a:t>CURVES</a:t>
            </a:r>
            <a:endParaRPr lang="en-US" cap="none" dirty="0"/>
          </a:p>
        </p:txBody>
      </p:sp>
      <p:pic>
        <p:nvPicPr>
          <p:cNvPr id="2" name="Picture Placeholder 1" descr="Ch06fig09.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21197" r="-21197"/>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38</a:t>
            </a:fld>
            <a:endParaRPr lang="en-US" sz="1200" dirty="0">
              <a:latin typeface="Times New Roman"/>
              <a:cs typeface="Times New Roman"/>
            </a:endParaRPr>
          </a:p>
        </p:txBody>
      </p:sp>
      <p:pic>
        <p:nvPicPr>
          <p:cNvPr id="3" name="Picture 2" descr="6_9_general_shape_of_ber_vs_eb_n0_curve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21623721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1026"/>
          <p:cNvSpPr>
            <a:spLocks noGrp="1" noChangeArrowheads="1"/>
          </p:cNvSpPr>
          <p:nvPr>
            <p:ph type="title"/>
          </p:nvPr>
        </p:nvSpPr>
        <p:spPr/>
        <p:txBody>
          <a:bodyPr/>
          <a:lstStyle/>
          <a:p>
            <a:r>
              <a:rPr lang="en-US" dirty="0"/>
              <a:t>Other Impairments</a:t>
            </a:r>
          </a:p>
        </p:txBody>
      </p:sp>
      <p:sp>
        <p:nvSpPr>
          <p:cNvPr id="190467" name="Rectangle 1027"/>
          <p:cNvSpPr>
            <a:spLocks noGrp="1" noChangeArrowheads="1"/>
          </p:cNvSpPr>
          <p:nvPr>
            <p:ph idx="1"/>
          </p:nvPr>
        </p:nvSpPr>
        <p:spPr/>
        <p:txBody>
          <a:bodyPr/>
          <a:lstStyle/>
          <a:p>
            <a:r>
              <a:rPr lang="en-US" dirty="0"/>
              <a:t>Atmospheric absorption – water vapor and oxygen contribute to attenuation</a:t>
            </a:r>
          </a:p>
          <a:p>
            <a:r>
              <a:rPr lang="en-US" dirty="0"/>
              <a:t>Multipath – obstacles reflect signals so that multiple copies with varying delays are received</a:t>
            </a:r>
          </a:p>
          <a:p>
            <a:r>
              <a:rPr lang="en-US" dirty="0"/>
              <a:t>Refraction – bending of radio waves as they propagate through the atmosphere</a:t>
            </a:r>
          </a:p>
          <a:p>
            <a:endParaRPr lang="en-US" dirty="0">
              <a:latin typeface="Times-Roman" charset="0"/>
            </a:endParaRP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39</a:t>
            </a:fld>
            <a:endParaRPr lang="en-US" sz="1200" dirty="0">
              <a:latin typeface="Times New Roman"/>
              <a:cs typeface="Times New Roman"/>
            </a:endParaRPr>
          </a:p>
        </p:txBody>
      </p:sp>
    </p:spTree>
    <p:extLst>
      <p:ext uri="{BB962C8B-B14F-4D97-AF65-F5344CB8AC3E}">
        <p14:creationId xmlns:p14="http://schemas.microsoft.com/office/powerpoint/2010/main" val="17360141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 Antenna Radiation Patterns</a:t>
            </a:r>
          </a:p>
        </p:txBody>
      </p:sp>
      <p:pic>
        <p:nvPicPr>
          <p:cNvPr id="8" name="Picture Placeholder 7" descr="Ch06fig01.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17695" b="-17695"/>
          <a:stretch>
            <a:fillRect/>
          </a:stretch>
        </p:blipFill>
        <p:spPr/>
      </p:pic>
      <p:sp>
        <p:nvSpPr>
          <p:cNvPr id="6" name="Text Placeholder 5"/>
          <p:cNvSpPr>
            <a:spLocks noGrp="1"/>
          </p:cNvSpPr>
          <p:nvPr>
            <p:ph type="body" sz="half" idx="2"/>
          </p:nvPr>
        </p:nvSpPr>
        <p:spPr/>
        <p:txBody>
          <a:bodyPr/>
          <a:lstStyle/>
          <a:p>
            <a:endParaRPr lang="en-US"/>
          </a:p>
        </p:txBody>
      </p:sp>
      <p:pic>
        <p:nvPicPr>
          <p:cNvPr id="2" name="Picture 1" descr="6_1_antenna_radiation_pattern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
        <p:nvSpPr>
          <p:cNvPr id="9" name="Slide Number Placeholder 5"/>
          <p:cNvSpPr>
            <a:spLocks noGrp="1"/>
          </p:cNvSpPr>
          <p:nvPr>
            <p:ph type="sldNum" sz="quarter" idx="4294967295"/>
          </p:nvPr>
        </p:nvSpPr>
        <p:spPr>
          <a:xfrm>
            <a:off x="5449455" y="6392296"/>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a:t>
            </a:fld>
            <a:endParaRPr lang="en-US" sz="1200" dirty="0">
              <a:latin typeface="Times New Roman"/>
              <a:cs typeface="Times New Roman"/>
            </a:endParaRPr>
          </a:p>
        </p:txBody>
      </p:sp>
    </p:spTree>
    <p:extLst>
      <p:ext uri="{BB962C8B-B14F-4D97-AF65-F5344CB8AC3E}">
        <p14:creationId xmlns:p14="http://schemas.microsoft.com/office/powerpoint/2010/main" val="19441550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p:txBody>
          <a:bodyPr>
            <a:normAutofit fontScale="90000"/>
          </a:bodyPr>
          <a:lstStyle/>
          <a:p>
            <a:r>
              <a:rPr lang="en-US" dirty="0"/>
              <a:t>The Effects of Multipath Propagation</a:t>
            </a:r>
          </a:p>
        </p:txBody>
      </p:sp>
      <p:sp>
        <p:nvSpPr>
          <p:cNvPr id="193539" name="Rectangle 3"/>
          <p:cNvSpPr>
            <a:spLocks noGrp="1" noChangeArrowheads="1"/>
          </p:cNvSpPr>
          <p:nvPr>
            <p:ph idx="1"/>
          </p:nvPr>
        </p:nvSpPr>
        <p:spPr/>
        <p:txBody>
          <a:bodyPr>
            <a:normAutofit fontScale="92500"/>
          </a:bodyPr>
          <a:lstStyle/>
          <a:p>
            <a:pPr>
              <a:lnSpc>
                <a:spcPct val="90000"/>
              </a:lnSpc>
            </a:pPr>
            <a:r>
              <a:rPr lang="en-US" dirty="0" smtClean="0"/>
              <a:t>Reflection, diffraction, and scattering</a:t>
            </a:r>
          </a:p>
          <a:p>
            <a:pPr>
              <a:lnSpc>
                <a:spcPct val="90000"/>
              </a:lnSpc>
            </a:pPr>
            <a:r>
              <a:rPr lang="en-US" dirty="0" smtClean="0"/>
              <a:t>Multiple </a:t>
            </a:r>
            <a:r>
              <a:rPr lang="en-US" dirty="0"/>
              <a:t>copies of a signal may arrive at different phases</a:t>
            </a:r>
          </a:p>
          <a:p>
            <a:pPr lvl="1">
              <a:lnSpc>
                <a:spcPct val="90000"/>
              </a:lnSpc>
            </a:pPr>
            <a:r>
              <a:rPr lang="en-US" dirty="0"/>
              <a:t>If phases add destructively, the signal level relative to noise declines, making detection more difficult</a:t>
            </a:r>
          </a:p>
          <a:p>
            <a:pPr>
              <a:lnSpc>
                <a:spcPct val="90000"/>
              </a:lnSpc>
            </a:pPr>
            <a:r>
              <a:rPr lang="en-US" dirty="0" err="1"/>
              <a:t>Intersymbol</a:t>
            </a:r>
            <a:r>
              <a:rPr lang="en-US" dirty="0"/>
              <a:t> interference (ISI)</a:t>
            </a:r>
          </a:p>
          <a:p>
            <a:pPr lvl="1">
              <a:lnSpc>
                <a:spcPct val="90000"/>
              </a:lnSpc>
            </a:pPr>
            <a:r>
              <a:rPr lang="en-US" dirty="0"/>
              <a:t>One or more delayed copies of a pulse may arrive at the same time as the primary pulse for a subsequent </a:t>
            </a:r>
            <a:r>
              <a:rPr lang="en-US" dirty="0" smtClean="0"/>
              <a:t>bit</a:t>
            </a:r>
          </a:p>
          <a:p>
            <a:pPr>
              <a:lnSpc>
                <a:spcPct val="90000"/>
              </a:lnSpc>
            </a:pPr>
            <a:r>
              <a:rPr lang="en-US" dirty="0" smtClean="0"/>
              <a:t>Rapid signal fluctuations</a:t>
            </a:r>
          </a:p>
          <a:p>
            <a:pPr lvl="1">
              <a:lnSpc>
                <a:spcPct val="90000"/>
              </a:lnSpc>
            </a:pPr>
            <a:r>
              <a:rPr lang="en-US" dirty="0" smtClean="0"/>
              <a:t>Over a few centimeters</a:t>
            </a:r>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40</a:t>
            </a:fld>
            <a:endParaRPr lang="en-US" sz="1200" dirty="0">
              <a:latin typeface="Times New Roman"/>
              <a:cs typeface="Times New Roman"/>
            </a:endParaRPr>
          </a:p>
        </p:txBody>
      </p:sp>
    </p:spTree>
    <p:extLst>
      <p:ext uri="{BB962C8B-B14F-4D97-AF65-F5344CB8AC3E}">
        <p14:creationId xmlns:p14="http://schemas.microsoft.com/office/powerpoint/2010/main" val="229948887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6.10 Examples of Multipath Interference</a:t>
            </a:r>
          </a:p>
        </p:txBody>
      </p:sp>
      <p:pic>
        <p:nvPicPr>
          <p:cNvPr id="2" name="Picture Placeholder 1" descr="Ch06fig10.eps"/>
          <p:cNvPicPr>
            <a:picLocks noGrp="1" noChangeAspect="1"/>
          </p:cNvPicPr>
          <p:nvPr>
            <p:ph type="pic" idx="1"/>
          </p:nvPr>
        </p:nvPicPr>
        <p:blipFill>
          <a:blip r:embed="rId2">
            <a:extLst>
              <a:ext uri="{28A0092B-C50C-407E-A947-70E740481C1C}">
                <a14:useLocalDpi xmlns:a14="http://schemas.microsoft.com/office/drawing/2010/main" val="0"/>
              </a:ext>
            </a:extLst>
          </a:blip>
          <a:srcRect l="-14748" r="-14748"/>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41</a:t>
            </a:fld>
            <a:endParaRPr lang="en-US" sz="1200" dirty="0">
              <a:latin typeface="Times New Roman"/>
              <a:cs typeface="Times New Roman"/>
            </a:endParaRPr>
          </a:p>
        </p:txBody>
      </p:sp>
    </p:spTree>
    <p:extLst>
      <p:ext uri="{BB962C8B-B14F-4D97-AF65-F5344CB8AC3E}">
        <p14:creationId xmlns:p14="http://schemas.microsoft.com/office/powerpoint/2010/main" val="349028723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6.11 Sketch of Three Important Propagation Mechanisms</a:t>
            </a:r>
          </a:p>
        </p:txBody>
      </p:sp>
      <p:pic>
        <p:nvPicPr>
          <p:cNvPr id="3" name="Picture Placeholder 2" descr="Ch06fig11.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5795" r="-5795"/>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42</a:t>
            </a:fld>
            <a:endParaRPr lang="en-US" sz="1200" dirty="0">
              <a:latin typeface="Times New Roman"/>
              <a:cs typeface="Times New Roman"/>
            </a:endParaRPr>
          </a:p>
        </p:txBody>
      </p:sp>
      <p:pic>
        <p:nvPicPr>
          <p:cNvPr id="2" name="Picture 1" descr="6_11_sketch_of_three_important_propagation_mechanism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83" y="6264275"/>
            <a:ext cx="457200" cy="457200"/>
          </a:xfrm>
          <a:prstGeom prst="rect">
            <a:avLst/>
          </a:prstGeom>
        </p:spPr>
      </p:pic>
    </p:spTree>
    <p:extLst>
      <p:ext uri="{BB962C8B-B14F-4D97-AF65-F5344CB8AC3E}">
        <p14:creationId xmlns:p14="http://schemas.microsoft.com/office/powerpoint/2010/main" val="24452883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6.12 Two Pulses in Time-Variant Multipath</a:t>
            </a:r>
          </a:p>
        </p:txBody>
      </p:sp>
      <p:pic>
        <p:nvPicPr>
          <p:cNvPr id="2" name="Picture Placeholder 1" descr="Ch06fig12.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13070" b="-13070"/>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43</a:t>
            </a:fld>
            <a:endParaRPr lang="en-US" sz="1200" dirty="0">
              <a:latin typeface="Times New Roman"/>
              <a:cs typeface="Times New Roman"/>
            </a:endParaRPr>
          </a:p>
        </p:txBody>
      </p:sp>
      <p:pic>
        <p:nvPicPr>
          <p:cNvPr id="3" name="Picture 2" descr="6_12_two_pulses_in_time_variant_multipath.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280" y="6264275"/>
            <a:ext cx="457200" cy="457200"/>
          </a:xfrm>
          <a:prstGeom prst="rect">
            <a:avLst/>
          </a:prstGeom>
        </p:spPr>
      </p:pic>
    </p:spTree>
    <p:extLst>
      <p:ext uri="{BB962C8B-B14F-4D97-AF65-F5344CB8AC3E}">
        <p14:creationId xmlns:p14="http://schemas.microsoft.com/office/powerpoint/2010/main" val="40393568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ormAutofit fontScale="90000"/>
          </a:bodyPr>
          <a:lstStyle/>
          <a:p>
            <a:r>
              <a:rPr lang="en-US" dirty="0"/>
              <a:t>6.13 Typical Large-Scale and Small-Scale Fading in an Urban Mobile Environment</a:t>
            </a:r>
          </a:p>
        </p:txBody>
      </p:sp>
      <p:pic>
        <p:nvPicPr>
          <p:cNvPr id="2" name="Picture Placeholder 1" descr="Ch06fig13.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21122" b="-21122"/>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44</a:t>
            </a:fld>
            <a:endParaRPr lang="en-US" sz="1200" dirty="0">
              <a:latin typeface="Times New Roman"/>
              <a:cs typeface="Times New Roman"/>
            </a:endParaRPr>
          </a:p>
        </p:txBody>
      </p:sp>
      <p:pic>
        <p:nvPicPr>
          <p:cNvPr id="3" name="Picture 2" descr="6_13_typical_slow_and_fast_fading_in_an_urban_mobile_environment.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11410951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p:txBody>
          <a:bodyPr/>
          <a:lstStyle/>
          <a:p>
            <a:r>
              <a:rPr lang="en-US" dirty="0"/>
              <a:t>Types of Fading</a:t>
            </a:r>
          </a:p>
        </p:txBody>
      </p:sp>
      <p:sp>
        <p:nvSpPr>
          <p:cNvPr id="195587" name="Rectangle 3"/>
          <p:cNvSpPr>
            <a:spLocks noGrp="1" noChangeArrowheads="1"/>
          </p:cNvSpPr>
          <p:nvPr>
            <p:ph idx="1"/>
          </p:nvPr>
        </p:nvSpPr>
        <p:spPr/>
        <p:txBody>
          <a:bodyPr>
            <a:normAutofit/>
          </a:bodyPr>
          <a:lstStyle/>
          <a:p>
            <a:r>
              <a:rPr lang="en-US" dirty="0" smtClean="0"/>
              <a:t>Large-scale fading</a:t>
            </a:r>
          </a:p>
          <a:p>
            <a:pPr lvl="1"/>
            <a:r>
              <a:rPr lang="en-US" dirty="0" smtClean="0"/>
              <a:t>Signal variations</a:t>
            </a:r>
            <a:r>
              <a:rPr lang="en-US" baseline="0" dirty="0" smtClean="0"/>
              <a:t> over large distances</a:t>
            </a:r>
          </a:p>
          <a:p>
            <a:pPr lvl="1"/>
            <a:r>
              <a:rPr lang="en-US" baseline="0" dirty="0" smtClean="0"/>
              <a:t>Path loss </a:t>
            </a:r>
            <a:r>
              <a:rPr lang="en-US" i="1" baseline="0" dirty="0" err="1" smtClean="0"/>
              <a:t>L</a:t>
            </a:r>
            <a:r>
              <a:rPr lang="en-US" i="1" baseline="-25000" dirty="0" err="1" smtClean="0"/>
              <a:t>dB</a:t>
            </a:r>
            <a:r>
              <a:rPr lang="en-US" dirty="0" smtClean="0"/>
              <a:t> </a:t>
            </a:r>
            <a:r>
              <a:rPr lang="en-US" baseline="0" dirty="0" smtClean="0"/>
              <a:t>as we have seen already</a:t>
            </a:r>
          </a:p>
          <a:p>
            <a:pPr lvl="1"/>
            <a:r>
              <a:rPr lang="en-US" baseline="0" dirty="0" smtClean="0"/>
              <a:t>Shadowing</a:t>
            </a:r>
          </a:p>
          <a:p>
            <a:pPr lvl="0"/>
            <a:r>
              <a:rPr lang="en-US" dirty="0" smtClean="0"/>
              <a:t>Statistical variations</a:t>
            </a:r>
          </a:p>
          <a:p>
            <a:pPr lvl="1"/>
            <a:r>
              <a:rPr lang="en-US" dirty="0" smtClean="0"/>
              <a:t>Rayleigh</a:t>
            </a:r>
            <a:r>
              <a:rPr lang="en-US" baseline="0" dirty="0" smtClean="0"/>
              <a:t> fading</a:t>
            </a:r>
          </a:p>
          <a:p>
            <a:pPr lvl="1"/>
            <a:r>
              <a:rPr lang="en-US" baseline="0" dirty="0" err="1" smtClean="0"/>
              <a:t>Ricean</a:t>
            </a:r>
            <a:r>
              <a:rPr lang="en-US" baseline="0" dirty="0" smtClean="0"/>
              <a:t> fading</a:t>
            </a:r>
            <a:endParaRPr lang="en-US" dirty="0" smtClean="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45</a:t>
            </a:fld>
            <a:endParaRPr lang="en-US" sz="1200" dirty="0">
              <a:latin typeface="Times New Roman"/>
              <a:cs typeface="Times New Roman"/>
            </a:endParaRPr>
          </a:p>
        </p:txBody>
      </p:sp>
    </p:spTree>
    <p:extLst>
      <p:ext uri="{BB962C8B-B14F-4D97-AF65-F5344CB8AC3E}">
        <p14:creationId xmlns:p14="http://schemas.microsoft.com/office/powerpoint/2010/main" val="10085022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fading</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Doppler Spread</a:t>
            </a:r>
          </a:p>
          <a:p>
            <a:pPr lvl="1"/>
            <a:r>
              <a:rPr lang="en-US" dirty="0" smtClean="0"/>
              <a:t>Frequency fluctuations caused by movement</a:t>
            </a:r>
          </a:p>
          <a:p>
            <a:pPr lvl="1"/>
            <a:r>
              <a:rPr lang="en-US" dirty="0" smtClean="0"/>
              <a:t>Coherence time </a:t>
            </a:r>
            <a:r>
              <a:rPr lang="en-US" i="1" dirty="0" err="1" smtClean="0"/>
              <a:t>T</a:t>
            </a:r>
            <a:r>
              <a:rPr lang="en-US" i="1" baseline="-25000" dirty="0" err="1" smtClean="0"/>
              <a:t>c</a:t>
            </a:r>
            <a:r>
              <a:rPr lang="en-US" dirty="0" smtClean="0"/>
              <a:t> characterizes Doppler shift</a:t>
            </a:r>
          </a:p>
          <a:p>
            <a:pPr lvl="2"/>
            <a:r>
              <a:rPr lang="en-US" dirty="0" smtClean="0"/>
              <a:t>How long a channel remains the same</a:t>
            </a:r>
          </a:p>
          <a:p>
            <a:pPr lvl="1"/>
            <a:r>
              <a:rPr lang="en-US" dirty="0" smtClean="0"/>
              <a:t>Coherence time </a:t>
            </a:r>
            <a:r>
              <a:rPr lang="en-US" i="1" dirty="0" err="1" smtClean="0"/>
              <a:t>T</a:t>
            </a:r>
            <a:r>
              <a:rPr lang="en-US" i="1" baseline="-25000" dirty="0" err="1" smtClean="0"/>
              <a:t>c</a:t>
            </a:r>
            <a:r>
              <a:rPr lang="en-US" dirty="0" smtClean="0"/>
              <a:t> &gt;&gt; </a:t>
            </a:r>
            <a:r>
              <a:rPr lang="en-US" i="1" dirty="0" smtClean="0"/>
              <a:t>T</a:t>
            </a:r>
            <a:r>
              <a:rPr lang="en-US" i="1" baseline="-25000" dirty="0" smtClean="0"/>
              <a:t>b</a:t>
            </a:r>
            <a:r>
              <a:rPr lang="en-US" dirty="0" smtClean="0"/>
              <a:t> bit time </a:t>
            </a:r>
            <a:r>
              <a:rPr lang="en-US" dirty="0" smtClean="0">
                <a:sym typeface="Wingdings"/>
              </a:rPr>
              <a:t> </a:t>
            </a:r>
            <a:r>
              <a:rPr lang="en-US" i="1" dirty="0" smtClean="0">
                <a:sym typeface="Wingdings"/>
              </a:rPr>
              <a:t>slow fading</a:t>
            </a:r>
            <a:r>
              <a:rPr lang="en-US" dirty="0" smtClean="0">
                <a:sym typeface="Wingdings"/>
              </a:rPr>
              <a:t> </a:t>
            </a:r>
          </a:p>
          <a:p>
            <a:pPr lvl="2"/>
            <a:r>
              <a:rPr lang="en-US" dirty="0" smtClean="0">
                <a:sym typeface="Wingdings"/>
              </a:rPr>
              <a:t>The channel does not change during the bit time</a:t>
            </a:r>
          </a:p>
          <a:p>
            <a:pPr lvl="1"/>
            <a:r>
              <a:rPr lang="en-US" dirty="0" smtClean="0">
                <a:solidFill>
                  <a:srgbClr val="800000"/>
                </a:solidFill>
                <a:sym typeface="Wingdings"/>
              </a:rPr>
              <a:t>Otherwise </a:t>
            </a:r>
            <a:r>
              <a:rPr lang="en-US" i="1" dirty="0" smtClean="0">
                <a:solidFill>
                  <a:srgbClr val="800000"/>
                </a:solidFill>
                <a:sym typeface="Wingdings"/>
              </a:rPr>
              <a:t>fast fading</a:t>
            </a:r>
          </a:p>
          <a:p>
            <a:r>
              <a:rPr lang="en-US" dirty="0" smtClean="0">
                <a:solidFill>
                  <a:srgbClr val="800000"/>
                </a:solidFill>
                <a:sym typeface="Wingdings"/>
              </a:rPr>
              <a:t>Example 6.11: </a:t>
            </a:r>
            <a:r>
              <a:rPr lang="en-US" i="1" dirty="0" err="1" smtClean="0">
                <a:solidFill>
                  <a:srgbClr val="800000"/>
                </a:solidFill>
                <a:sym typeface="Wingdings"/>
              </a:rPr>
              <a:t>T</a:t>
            </a:r>
            <a:r>
              <a:rPr lang="en-US" i="1" baseline="-25000" dirty="0" err="1" smtClean="0">
                <a:solidFill>
                  <a:srgbClr val="800000"/>
                </a:solidFill>
                <a:sym typeface="Wingdings"/>
              </a:rPr>
              <a:t>c</a:t>
            </a:r>
            <a:r>
              <a:rPr lang="en-US" i="1" dirty="0" smtClean="0">
                <a:solidFill>
                  <a:srgbClr val="800000"/>
                </a:solidFill>
                <a:sym typeface="Wingdings"/>
              </a:rPr>
              <a:t> </a:t>
            </a:r>
            <a:r>
              <a:rPr lang="en-US" dirty="0" smtClean="0">
                <a:solidFill>
                  <a:srgbClr val="800000"/>
                </a:solidFill>
                <a:sym typeface="Wingdings"/>
              </a:rPr>
              <a:t>= 70 </a:t>
            </a:r>
            <a:r>
              <a:rPr lang="en-US" dirty="0" err="1" smtClean="0">
                <a:solidFill>
                  <a:srgbClr val="800000"/>
                </a:solidFill>
                <a:sym typeface="Wingdings"/>
              </a:rPr>
              <a:t>ms</a:t>
            </a:r>
            <a:r>
              <a:rPr lang="en-US" dirty="0" smtClean="0">
                <a:solidFill>
                  <a:srgbClr val="800000"/>
                </a:solidFill>
                <a:sym typeface="Wingdings"/>
              </a:rPr>
              <a:t>, bit rate </a:t>
            </a:r>
            <a:r>
              <a:rPr lang="en-US" i="1" dirty="0" err="1" smtClean="0">
                <a:solidFill>
                  <a:srgbClr val="800000"/>
                </a:solidFill>
                <a:sym typeface="Wingdings"/>
              </a:rPr>
              <a:t>r</a:t>
            </a:r>
            <a:r>
              <a:rPr lang="en-US" i="1" baseline="-25000" dirty="0" err="1" smtClean="0">
                <a:solidFill>
                  <a:srgbClr val="800000"/>
                </a:solidFill>
                <a:sym typeface="Wingdings"/>
              </a:rPr>
              <a:t>b</a:t>
            </a:r>
            <a:r>
              <a:rPr lang="en-US" dirty="0" smtClean="0">
                <a:solidFill>
                  <a:srgbClr val="800000"/>
                </a:solidFill>
                <a:sym typeface="Wingdings"/>
              </a:rPr>
              <a:t> = 100 </a:t>
            </a:r>
            <a:r>
              <a:rPr lang="en-US" dirty="0" err="1" smtClean="0">
                <a:solidFill>
                  <a:srgbClr val="800000"/>
                </a:solidFill>
                <a:sym typeface="Wingdings"/>
              </a:rPr>
              <a:t>kbs</a:t>
            </a:r>
            <a:endParaRPr lang="en-US" dirty="0" smtClean="0">
              <a:solidFill>
                <a:srgbClr val="800000"/>
              </a:solidFill>
              <a:sym typeface="Wingdings"/>
            </a:endParaRPr>
          </a:p>
          <a:p>
            <a:pPr lvl="1"/>
            <a:r>
              <a:rPr lang="en-US" dirty="0" smtClean="0">
                <a:solidFill>
                  <a:srgbClr val="800000"/>
                </a:solidFill>
                <a:sym typeface="Wingdings"/>
              </a:rPr>
              <a:t>Bit time </a:t>
            </a:r>
            <a:r>
              <a:rPr lang="en-US" i="1" dirty="0" smtClean="0">
                <a:solidFill>
                  <a:srgbClr val="800000"/>
                </a:solidFill>
                <a:sym typeface="Wingdings"/>
              </a:rPr>
              <a:t>T</a:t>
            </a:r>
            <a:r>
              <a:rPr lang="en-US" i="1" baseline="-25000" dirty="0" smtClean="0">
                <a:solidFill>
                  <a:srgbClr val="800000"/>
                </a:solidFill>
                <a:sym typeface="Wingdings"/>
              </a:rPr>
              <a:t>b</a:t>
            </a:r>
            <a:r>
              <a:rPr lang="en-US" dirty="0" smtClean="0">
                <a:solidFill>
                  <a:srgbClr val="800000"/>
                </a:solidFill>
                <a:sym typeface="Wingdings"/>
              </a:rPr>
              <a:t> = 1/100 × 10</a:t>
            </a:r>
            <a:r>
              <a:rPr lang="en-US" baseline="30000" dirty="0" smtClean="0">
                <a:solidFill>
                  <a:srgbClr val="800000"/>
                </a:solidFill>
                <a:sym typeface="Wingdings"/>
              </a:rPr>
              <a:t>3</a:t>
            </a:r>
            <a:r>
              <a:rPr lang="en-US" dirty="0" smtClean="0">
                <a:solidFill>
                  <a:srgbClr val="800000"/>
                </a:solidFill>
                <a:sym typeface="Wingdings"/>
              </a:rPr>
              <a:t> = 10 </a:t>
            </a:r>
            <a:r>
              <a:rPr lang="en-US" dirty="0" err="1" smtClean="0">
                <a:solidFill>
                  <a:srgbClr val="800000"/>
                </a:solidFill>
                <a:sym typeface="Wingdings"/>
              </a:rPr>
              <a:t>μs</a:t>
            </a:r>
            <a:endParaRPr lang="en-US" dirty="0" smtClean="0">
              <a:solidFill>
                <a:srgbClr val="800000"/>
              </a:solidFill>
              <a:sym typeface="Wingdings"/>
            </a:endParaRPr>
          </a:p>
          <a:p>
            <a:pPr lvl="1"/>
            <a:r>
              <a:rPr lang="en-US" i="1" dirty="0" err="1" smtClean="0"/>
              <a:t>T</a:t>
            </a:r>
            <a:r>
              <a:rPr lang="en-US" i="1" baseline="-25000" dirty="0" err="1" smtClean="0"/>
              <a:t>c</a:t>
            </a:r>
            <a:r>
              <a:rPr lang="en-US" dirty="0" smtClean="0"/>
              <a:t> </a:t>
            </a:r>
            <a:r>
              <a:rPr lang="en-US" dirty="0"/>
              <a:t>&gt;&gt; </a:t>
            </a:r>
            <a:r>
              <a:rPr lang="en-US" i="1" dirty="0" smtClean="0"/>
              <a:t>T</a:t>
            </a:r>
            <a:r>
              <a:rPr lang="en-US" i="1" baseline="-25000" dirty="0" smtClean="0"/>
              <a:t>b</a:t>
            </a:r>
            <a:r>
              <a:rPr lang="en-US" dirty="0" smtClean="0"/>
              <a:t>? 70 </a:t>
            </a:r>
            <a:r>
              <a:rPr lang="en-US" dirty="0" err="1" smtClean="0"/>
              <a:t>ms</a:t>
            </a:r>
            <a:r>
              <a:rPr lang="en-US" dirty="0" smtClean="0"/>
              <a:t> &gt;&gt; </a:t>
            </a:r>
            <a:r>
              <a:rPr lang="en-US" dirty="0" smtClean="0">
                <a:solidFill>
                  <a:srgbClr val="800000"/>
                </a:solidFill>
                <a:sym typeface="Wingdings"/>
              </a:rPr>
              <a:t>10 </a:t>
            </a:r>
            <a:r>
              <a:rPr lang="en-US" dirty="0" err="1" smtClean="0">
                <a:solidFill>
                  <a:srgbClr val="800000"/>
                </a:solidFill>
                <a:sym typeface="Wingdings"/>
              </a:rPr>
              <a:t>μs</a:t>
            </a:r>
            <a:r>
              <a:rPr lang="en-US" dirty="0" smtClean="0">
                <a:solidFill>
                  <a:srgbClr val="800000"/>
                </a:solidFill>
                <a:sym typeface="Wingdings"/>
              </a:rPr>
              <a:t>?</a:t>
            </a:r>
          </a:p>
          <a:p>
            <a:pPr lvl="1"/>
            <a:r>
              <a:rPr lang="en-US" dirty="0" smtClean="0">
                <a:solidFill>
                  <a:srgbClr val="800000"/>
                </a:solidFill>
                <a:sym typeface="Wingdings"/>
              </a:rPr>
              <a:t>True, so </a:t>
            </a:r>
            <a:r>
              <a:rPr lang="en-US" i="1" dirty="0" smtClean="0">
                <a:solidFill>
                  <a:srgbClr val="800000"/>
                </a:solidFill>
                <a:sym typeface="Wingdings"/>
              </a:rPr>
              <a:t>slow fading</a:t>
            </a:r>
            <a:endParaRPr lang="en-US" dirty="0" smtClean="0">
              <a:solidFill>
                <a:srgbClr val="800000"/>
              </a:solidFill>
              <a:sym typeface="Wingdings"/>
            </a:endParaRPr>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46</a:t>
            </a:fld>
            <a:endParaRPr lang="en-US" sz="1200" dirty="0">
              <a:latin typeface="Times New Roman"/>
              <a:cs typeface="Times New Roman"/>
            </a:endParaRPr>
          </a:p>
        </p:txBody>
      </p:sp>
    </p:spTree>
    <p:extLst>
      <p:ext uri="{BB962C8B-B14F-4D97-AF65-F5344CB8AC3E}">
        <p14:creationId xmlns:p14="http://schemas.microsoft.com/office/powerpoint/2010/main" val="11036186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fading</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Multipath fading</a:t>
            </a:r>
          </a:p>
          <a:p>
            <a:pPr lvl="1"/>
            <a:r>
              <a:rPr lang="en-US" dirty="0" smtClean="0"/>
              <a:t>Multiple signals arrive at the receiver</a:t>
            </a:r>
          </a:p>
          <a:p>
            <a:pPr lvl="1"/>
            <a:r>
              <a:rPr lang="en-US" dirty="0" smtClean="0"/>
              <a:t>Coherence bandwidth </a:t>
            </a:r>
            <a:r>
              <a:rPr lang="en-US" i="1" dirty="0" err="1" smtClean="0"/>
              <a:t>B</a:t>
            </a:r>
            <a:r>
              <a:rPr lang="en-US" i="1" baseline="-25000" dirty="0" err="1" smtClean="0"/>
              <a:t>c</a:t>
            </a:r>
            <a:r>
              <a:rPr lang="en-US" dirty="0" smtClean="0"/>
              <a:t> characterizes multipath</a:t>
            </a:r>
          </a:p>
          <a:p>
            <a:pPr lvl="2"/>
            <a:r>
              <a:rPr lang="en-US" dirty="0" smtClean="0"/>
              <a:t>Bandwidth over which the channel response remains relatively constant</a:t>
            </a:r>
          </a:p>
          <a:p>
            <a:pPr lvl="2"/>
            <a:r>
              <a:rPr lang="en-US" dirty="0" smtClean="0"/>
              <a:t>Related to delay spread, the spread in time of the arrivals of multipath signals</a:t>
            </a:r>
          </a:p>
          <a:p>
            <a:pPr lvl="1"/>
            <a:r>
              <a:rPr lang="en-US" dirty="0" smtClean="0"/>
              <a:t>Signal bandwidth </a:t>
            </a:r>
            <a:r>
              <a:rPr lang="en-US" i="1" dirty="0" err="1" smtClean="0"/>
              <a:t>B</a:t>
            </a:r>
            <a:r>
              <a:rPr lang="en-US" i="1" baseline="-25000" dirty="0" err="1" smtClean="0"/>
              <a:t>s</a:t>
            </a:r>
            <a:r>
              <a:rPr lang="en-US" dirty="0" smtClean="0"/>
              <a:t> is proportional to the bit rate</a:t>
            </a:r>
          </a:p>
          <a:p>
            <a:pPr lvl="1"/>
            <a:r>
              <a:rPr lang="en-US" dirty="0" smtClean="0"/>
              <a:t>If </a:t>
            </a:r>
            <a:r>
              <a:rPr lang="en-US" i="1" dirty="0" err="1" smtClean="0"/>
              <a:t>B</a:t>
            </a:r>
            <a:r>
              <a:rPr lang="en-US" i="1" baseline="-25000" dirty="0" err="1" smtClean="0"/>
              <a:t>c</a:t>
            </a:r>
            <a:r>
              <a:rPr lang="en-US" dirty="0" smtClean="0"/>
              <a:t> &gt;&gt; </a:t>
            </a:r>
            <a:r>
              <a:rPr lang="en-US" i="1" dirty="0" err="1" smtClean="0"/>
              <a:t>B</a:t>
            </a:r>
            <a:r>
              <a:rPr lang="en-US" i="1" baseline="-25000" dirty="0" err="1" smtClean="0"/>
              <a:t>s</a:t>
            </a:r>
            <a:r>
              <a:rPr lang="en-US" dirty="0" smtClean="0"/>
              <a:t>, then </a:t>
            </a:r>
            <a:r>
              <a:rPr lang="en-US" i="1" dirty="0" smtClean="0"/>
              <a:t>flat fading</a:t>
            </a:r>
          </a:p>
          <a:p>
            <a:pPr lvl="2"/>
            <a:r>
              <a:rPr lang="en-US" dirty="0" smtClean="0"/>
              <a:t>The signal bandwidth fits well within the channel bandwidth</a:t>
            </a:r>
          </a:p>
          <a:p>
            <a:pPr lvl="1"/>
            <a:r>
              <a:rPr lang="en-US" dirty="0" smtClean="0"/>
              <a:t>Otherwise, </a:t>
            </a:r>
            <a:r>
              <a:rPr lang="en-US" i="1" dirty="0" smtClean="0"/>
              <a:t>frequency selective fading</a:t>
            </a:r>
          </a:p>
          <a:p>
            <a:pPr rtl="0" eaLnBrk="1" latinLnBrk="0" hangingPunct="1"/>
            <a:r>
              <a:rPr lang="en-US" sz="3200" kern="1200" dirty="0" smtClean="0">
                <a:solidFill>
                  <a:schemeClr val="tx1"/>
                </a:solidFill>
                <a:effectLst/>
                <a:latin typeface="Times New Roman"/>
                <a:ea typeface="+mn-ea"/>
                <a:cs typeface="Times New Roman"/>
              </a:rPr>
              <a:t>Example 6.11: </a:t>
            </a:r>
            <a:r>
              <a:rPr lang="en-US" sz="3200" i="1" kern="1200" dirty="0" err="1" smtClean="0">
                <a:solidFill>
                  <a:schemeClr val="tx1"/>
                </a:solidFill>
                <a:effectLst/>
                <a:latin typeface="Times New Roman"/>
                <a:ea typeface="+mn-ea"/>
                <a:cs typeface="Times New Roman"/>
              </a:rPr>
              <a:t>B</a:t>
            </a:r>
            <a:r>
              <a:rPr lang="en-US" sz="3200" i="1" kern="1200" baseline="-25000" dirty="0" err="1" smtClean="0">
                <a:solidFill>
                  <a:schemeClr val="tx1"/>
                </a:solidFill>
                <a:effectLst/>
                <a:latin typeface="Times New Roman"/>
                <a:ea typeface="+mn-ea"/>
                <a:cs typeface="Times New Roman"/>
              </a:rPr>
              <a:t>c</a:t>
            </a:r>
            <a:r>
              <a:rPr lang="en-US" sz="3200" i="1" kern="1200" dirty="0" smtClean="0">
                <a:solidFill>
                  <a:schemeClr val="tx1"/>
                </a:solidFill>
                <a:effectLst/>
                <a:latin typeface="Times New Roman"/>
                <a:ea typeface="+mn-ea"/>
                <a:cs typeface="Times New Roman"/>
              </a:rPr>
              <a:t> </a:t>
            </a:r>
            <a:r>
              <a:rPr lang="en-US" sz="3200" kern="1200" dirty="0" smtClean="0">
                <a:solidFill>
                  <a:schemeClr val="tx1"/>
                </a:solidFill>
                <a:effectLst/>
              </a:rPr>
              <a:t>= 150 kHz, bit rate </a:t>
            </a:r>
            <a:r>
              <a:rPr lang="en-US" sz="3200" i="1" kern="1200" dirty="0" err="1" smtClean="0">
                <a:solidFill>
                  <a:schemeClr val="tx1"/>
                </a:solidFill>
                <a:effectLst/>
              </a:rPr>
              <a:t>r</a:t>
            </a:r>
            <a:r>
              <a:rPr lang="en-US" sz="3200" i="1" kern="1200" baseline="-25000" dirty="0" err="1" smtClean="0">
                <a:solidFill>
                  <a:schemeClr val="tx1"/>
                </a:solidFill>
                <a:effectLst/>
              </a:rPr>
              <a:t>b</a:t>
            </a:r>
            <a:r>
              <a:rPr lang="en-US" sz="3200" kern="1200" dirty="0" smtClean="0">
                <a:solidFill>
                  <a:schemeClr val="tx1"/>
                </a:solidFill>
                <a:effectLst/>
              </a:rPr>
              <a:t> = 100 </a:t>
            </a:r>
            <a:r>
              <a:rPr lang="en-US" sz="3200" kern="1200" dirty="0" err="1" smtClean="0">
                <a:solidFill>
                  <a:schemeClr val="tx1"/>
                </a:solidFill>
                <a:effectLst/>
              </a:rPr>
              <a:t>kbs</a:t>
            </a:r>
            <a:endParaRPr lang="en-US" sz="3200" dirty="0" smtClean="0">
              <a:effectLst/>
            </a:endParaRPr>
          </a:p>
          <a:p>
            <a:pPr lvl="1"/>
            <a:r>
              <a:rPr lang="en-US" sz="2800" dirty="0" smtClean="0"/>
              <a:t>Assume signal bandwidth</a:t>
            </a:r>
            <a:r>
              <a:rPr lang="en-US" sz="2800" i="1" dirty="0" smtClean="0"/>
              <a:t> </a:t>
            </a:r>
            <a:r>
              <a:rPr lang="en-US" sz="2800" i="1" dirty="0" err="1" smtClean="0"/>
              <a:t>B</a:t>
            </a:r>
            <a:r>
              <a:rPr lang="en-US" sz="2800" i="1" baseline="-25000" dirty="0" err="1" smtClean="0"/>
              <a:t>s</a:t>
            </a:r>
            <a:r>
              <a:rPr lang="en-US" sz="2800" i="1" dirty="0" smtClean="0"/>
              <a:t> ≈ </a:t>
            </a:r>
            <a:r>
              <a:rPr lang="en-US" i="1" dirty="0" err="1" smtClean="0"/>
              <a:t>r</a:t>
            </a:r>
            <a:r>
              <a:rPr lang="en-US" i="1" baseline="-25000" dirty="0" err="1" smtClean="0"/>
              <a:t>b</a:t>
            </a:r>
            <a:r>
              <a:rPr lang="en-US" dirty="0" smtClean="0"/>
              <a:t>, </a:t>
            </a:r>
            <a:r>
              <a:rPr lang="en-US" i="1" dirty="0" err="1" smtClean="0"/>
              <a:t>B</a:t>
            </a:r>
            <a:r>
              <a:rPr lang="en-US" i="1" baseline="-25000" dirty="0" err="1" smtClean="0"/>
              <a:t>s</a:t>
            </a:r>
            <a:r>
              <a:rPr lang="en-US" i="1" dirty="0" smtClean="0"/>
              <a:t> = </a:t>
            </a:r>
            <a:r>
              <a:rPr lang="en-US" sz="2800" i="1" dirty="0" smtClean="0"/>
              <a:t>100 kHz</a:t>
            </a:r>
            <a:endParaRPr lang="en-US" sz="2800" i="1" kern="1200" dirty="0" smtClean="0">
              <a:solidFill>
                <a:schemeClr val="tx1"/>
              </a:solidFill>
              <a:effectLst/>
              <a:latin typeface="Times New Roman"/>
              <a:ea typeface="+mn-ea"/>
              <a:cs typeface="Times New Roman"/>
            </a:endParaRPr>
          </a:p>
          <a:p>
            <a:pPr lvl="1"/>
            <a:r>
              <a:rPr lang="en-US" sz="2800" i="1" kern="1200" dirty="0" err="1" smtClean="0">
                <a:solidFill>
                  <a:schemeClr val="tx1"/>
                </a:solidFill>
                <a:effectLst/>
                <a:latin typeface="Times New Roman"/>
                <a:ea typeface="+mn-ea"/>
                <a:cs typeface="Times New Roman"/>
              </a:rPr>
              <a:t>B</a:t>
            </a:r>
            <a:r>
              <a:rPr lang="en-US" sz="2800" i="1" kern="1200" baseline="-25000" dirty="0" err="1" smtClean="0">
                <a:solidFill>
                  <a:schemeClr val="tx1"/>
                </a:solidFill>
                <a:effectLst/>
                <a:latin typeface="Times New Roman"/>
                <a:ea typeface="+mn-ea"/>
                <a:cs typeface="Times New Roman"/>
              </a:rPr>
              <a:t>c</a:t>
            </a:r>
            <a:r>
              <a:rPr lang="en-US" sz="2800" kern="1200" dirty="0" smtClean="0">
                <a:solidFill>
                  <a:schemeClr val="tx1"/>
                </a:solidFill>
                <a:effectLst/>
                <a:latin typeface="Times New Roman"/>
                <a:ea typeface="+mn-ea"/>
                <a:cs typeface="Times New Roman"/>
              </a:rPr>
              <a:t> &gt;&gt; </a:t>
            </a:r>
            <a:r>
              <a:rPr lang="en-US" sz="2800" i="1" kern="1200" dirty="0" err="1" smtClean="0">
                <a:solidFill>
                  <a:schemeClr val="tx1"/>
                </a:solidFill>
                <a:effectLst/>
                <a:latin typeface="Times New Roman"/>
                <a:ea typeface="+mn-ea"/>
                <a:cs typeface="Times New Roman"/>
              </a:rPr>
              <a:t>B</a:t>
            </a:r>
            <a:r>
              <a:rPr lang="en-US" sz="2800" i="1" kern="1200" baseline="-25000" dirty="0" err="1" smtClean="0">
                <a:solidFill>
                  <a:schemeClr val="tx1"/>
                </a:solidFill>
                <a:effectLst/>
                <a:latin typeface="Times New Roman"/>
                <a:ea typeface="+mn-ea"/>
                <a:cs typeface="Times New Roman"/>
              </a:rPr>
              <a:t>s</a:t>
            </a:r>
            <a:r>
              <a:rPr lang="en-US" sz="2800" kern="1200" dirty="0" smtClean="0">
                <a:solidFill>
                  <a:schemeClr val="tx1"/>
                </a:solidFill>
                <a:effectLst/>
                <a:latin typeface="Times New Roman"/>
                <a:ea typeface="+mn-ea"/>
                <a:cs typeface="Times New Roman"/>
              </a:rPr>
              <a:t>? 150 kHz &gt;&gt;</a:t>
            </a:r>
            <a:r>
              <a:rPr lang="en-US" sz="2800" i="1" kern="1200" dirty="0" smtClean="0">
                <a:solidFill>
                  <a:schemeClr val="tx1"/>
                </a:solidFill>
                <a:effectLst/>
                <a:latin typeface="Times New Roman"/>
                <a:ea typeface="+mn-ea"/>
                <a:cs typeface="Times New Roman"/>
              </a:rPr>
              <a:t> </a:t>
            </a:r>
            <a:r>
              <a:rPr lang="en-US" sz="2800" kern="1200" dirty="0" smtClean="0">
                <a:solidFill>
                  <a:schemeClr val="tx1"/>
                </a:solidFill>
                <a:effectLst/>
                <a:latin typeface="Times New Roman"/>
                <a:ea typeface="+mn-ea"/>
                <a:cs typeface="Times New Roman"/>
              </a:rPr>
              <a:t>100 kHz?</a:t>
            </a:r>
          </a:p>
          <a:p>
            <a:pPr lvl="1"/>
            <a:r>
              <a:rPr lang="en-US" dirty="0" smtClean="0"/>
              <a:t>Using a factor of 10 for “&gt;&gt;”, 150 kHz is not more than 10 ×100 kHz</a:t>
            </a:r>
            <a:endParaRPr lang="en-US" dirty="0" smtClean="0">
              <a:effectLst/>
            </a:endParaRPr>
          </a:p>
          <a:p>
            <a:pPr lvl="1"/>
            <a:r>
              <a:rPr lang="en-US" sz="2800" kern="1200" dirty="0" smtClean="0">
                <a:solidFill>
                  <a:schemeClr val="tx1"/>
                </a:solidFill>
                <a:effectLst/>
              </a:rPr>
              <a:t>Fals</a:t>
            </a:r>
            <a:r>
              <a:rPr lang="en-US" sz="2800" i="1" kern="1200" dirty="0" smtClean="0">
                <a:solidFill>
                  <a:schemeClr val="tx1"/>
                </a:solidFill>
                <a:effectLst/>
                <a:latin typeface="Times New Roman"/>
                <a:ea typeface="+mn-ea"/>
                <a:cs typeface="Times New Roman"/>
              </a:rPr>
              <a:t>e, </a:t>
            </a:r>
            <a:r>
              <a:rPr lang="en-US" sz="2800" kern="1200" dirty="0" smtClean="0">
                <a:solidFill>
                  <a:schemeClr val="tx1"/>
                </a:solidFill>
                <a:effectLst/>
                <a:latin typeface="Times New Roman"/>
                <a:ea typeface="+mn-ea"/>
                <a:cs typeface="Times New Roman"/>
              </a:rPr>
              <a:t>so </a:t>
            </a:r>
            <a:r>
              <a:rPr lang="en-US" sz="2800" i="1" kern="1200" dirty="0" smtClean="0">
                <a:solidFill>
                  <a:schemeClr val="tx1"/>
                </a:solidFill>
                <a:effectLst/>
                <a:latin typeface="Times New Roman"/>
                <a:ea typeface="+mn-ea"/>
                <a:cs typeface="Times New Roman"/>
              </a:rPr>
              <a:t>frequency selective fading</a:t>
            </a:r>
            <a:endParaRPr lang="en-US" dirty="0" smtClean="0">
              <a:effectLst/>
            </a:endParaRPr>
          </a:p>
          <a:p>
            <a:pPr lvl="1"/>
            <a:endParaRPr lang="en-US" dirty="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47</a:t>
            </a:fld>
            <a:endParaRPr lang="en-US" sz="1200" dirty="0">
              <a:latin typeface="Times New Roman"/>
              <a:cs typeface="Times New Roman"/>
            </a:endParaRPr>
          </a:p>
        </p:txBody>
      </p:sp>
    </p:spTree>
    <p:extLst>
      <p:ext uri="{BB962C8B-B14F-4D97-AF65-F5344CB8AC3E}">
        <p14:creationId xmlns:p14="http://schemas.microsoft.com/office/powerpoint/2010/main" val="3124551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6.14 Flat and Frequency Selective Fading</a:t>
            </a:r>
          </a:p>
        </p:txBody>
      </p:sp>
      <p:pic>
        <p:nvPicPr>
          <p:cNvPr id="2" name="Picture Placeholder 1" descr="Ch06fig14.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4072" r="-4072"/>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48</a:t>
            </a:fld>
            <a:endParaRPr lang="en-US" sz="1200" dirty="0">
              <a:latin typeface="Times New Roman"/>
              <a:cs typeface="Times New Roman"/>
            </a:endParaRPr>
          </a:p>
        </p:txBody>
      </p:sp>
      <p:pic>
        <p:nvPicPr>
          <p:cNvPr id="3" name="Picture 2" descr="6_14_flat_and_frequency_selective_fading.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6264275"/>
            <a:ext cx="457200" cy="457200"/>
          </a:xfrm>
          <a:prstGeom prst="rect">
            <a:avLst/>
          </a:prstGeom>
        </p:spPr>
      </p:pic>
    </p:spTree>
    <p:extLst>
      <p:ext uri="{BB962C8B-B14F-4D97-AF65-F5344CB8AC3E}">
        <p14:creationId xmlns:p14="http://schemas.microsoft.com/office/powerpoint/2010/main" val="16629737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normAutofit fontScale="90000"/>
          </a:bodyPr>
          <a:lstStyle/>
          <a:p>
            <a:r>
              <a:rPr lang="en-US" dirty="0"/>
              <a:t>6.15 Theoretical Bit Error Rate for Various Fading Conditions</a:t>
            </a:r>
          </a:p>
        </p:txBody>
      </p:sp>
      <p:pic>
        <p:nvPicPr>
          <p:cNvPr id="2" name="Picture Placeholder 1" descr="Ch06fig15.eps"/>
          <p:cNvPicPr>
            <a:picLocks noGrp="1" noChangeAspect="1"/>
          </p:cNvPicPr>
          <p:nvPr>
            <p:ph type="pic" idx="1"/>
          </p:nvPr>
        </p:nvPicPr>
        <p:blipFill>
          <a:blip r:embed="rId2">
            <a:extLst>
              <a:ext uri="{28A0092B-C50C-407E-A947-70E740481C1C}">
                <a14:useLocalDpi xmlns:a14="http://schemas.microsoft.com/office/drawing/2010/main" val="0"/>
              </a:ext>
            </a:extLst>
          </a:blip>
          <a:srcRect l="-53463" r="-53463"/>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49</a:t>
            </a:fld>
            <a:endParaRPr lang="en-US" sz="1200" dirty="0">
              <a:latin typeface="Times New Roman"/>
              <a:cs typeface="Times New Roman"/>
            </a:endParaRPr>
          </a:p>
        </p:txBody>
      </p:sp>
    </p:spTree>
    <p:extLst>
      <p:ext uri="{BB962C8B-B14F-4D97-AF65-F5344CB8AC3E}">
        <p14:creationId xmlns:p14="http://schemas.microsoft.com/office/powerpoint/2010/main" val="25677274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dirty="0"/>
              <a:t>Types of Antennas</a:t>
            </a:r>
          </a:p>
        </p:txBody>
      </p:sp>
      <p:sp>
        <p:nvSpPr>
          <p:cNvPr id="146435" name="Rectangle 3"/>
          <p:cNvSpPr>
            <a:spLocks noGrp="1" noChangeArrowheads="1"/>
          </p:cNvSpPr>
          <p:nvPr>
            <p:ph idx="1"/>
          </p:nvPr>
        </p:nvSpPr>
        <p:spPr/>
        <p:txBody>
          <a:bodyPr>
            <a:normAutofit fontScale="92500" lnSpcReduction="20000"/>
          </a:bodyPr>
          <a:lstStyle/>
          <a:p>
            <a:pPr>
              <a:lnSpc>
                <a:spcPct val="90000"/>
              </a:lnSpc>
            </a:pPr>
            <a:r>
              <a:rPr lang="en-US" dirty="0"/>
              <a:t>Isotropic antenna (idealized)</a:t>
            </a:r>
          </a:p>
          <a:p>
            <a:pPr lvl="1">
              <a:lnSpc>
                <a:spcPct val="90000"/>
              </a:lnSpc>
            </a:pPr>
            <a:r>
              <a:rPr lang="en-US" dirty="0"/>
              <a:t>Radiates power equally in all directions</a:t>
            </a:r>
          </a:p>
          <a:p>
            <a:pPr>
              <a:lnSpc>
                <a:spcPct val="90000"/>
              </a:lnSpc>
            </a:pPr>
            <a:r>
              <a:rPr lang="en-US" dirty="0"/>
              <a:t>Dipole antennas</a:t>
            </a:r>
          </a:p>
          <a:p>
            <a:pPr lvl="1">
              <a:lnSpc>
                <a:spcPct val="90000"/>
              </a:lnSpc>
            </a:pPr>
            <a:r>
              <a:rPr lang="en-US" dirty="0"/>
              <a:t>H</a:t>
            </a:r>
            <a:r>
              <a:rPr lang="en-US" dirty="0">
                <a:cs typeface="Times New Roman" charset="0"/>
              </a:rPr>
              <a:t>alf-wave dipole antenna (or Hertz antenna)</a:t>
            </a:r>
          </a:p>
          <a:p>
            <a:pPr lvl="1">
              <a:lnSpc>
                <a:spcPct val="90000"/>
              </a:lnSpc>
            </a:pPr>
            <a:r>
              <a:rPr lang="en-US" dirty="0">
                <a:cs typeface="Times New Roman" charset="0"/>
              </a:rPr>
              <a:t>Quarter-wave vertical antenna (or Marconi antenna</a:t>
            </a:r>
            <a:r>
              <a:rPr lang="en-US" dirty="0" smtClean="0">
                <a:cs typeface="Times New Roman" charset="0"/>
              </a:rPr>
              <a:t>)</a:t>
            </a:r>
          </a:p>
          <a:p>
            <a:pPr>
              <a:lnSpc>
                <a:spcPct val="90000"/>
              </a:lnSpc>
            </a:pPr>
            <a:r>
              <a:rPr lang="en-US" dirty="0">
                <a:cs typeface="Times New Roman" charset="0"/>
              </a:rPr>
              <a:t>Parabolic Reflective Antenna</a:t>
            </a:r>
            <a:r>
              <a:rPr lang="en-US" dirty="0"/>
              <a:t> </a:t>
            </a:r>
          </a:p>
          <a:p>
            <a:pPr>
              <a:lnSpc>
                <a:spcPct val="90000"/>
              </a:lnSpc>
            </a:pPr>
            <a:r>
              <a:rPr lang="en-US" dirty="0" smtClean="0">
                <a:cs typeface="Times New Roman" charset="0"/>
              </a:rPr>
              <a:t>Directional Antennas</a:t>
            </a:r>
          </a:p>
          <a:p>
            <a:pPr lvl="1">
              <a:lnSpc>
                <a:spcPct val="90000"/>
              </a:lnSpc>
            </a:pPr>
            <a:r>
              <a:rPr lang="en-US" dirty="0" smtClean="0">
                <a:cs typeface="Times New Roman" charset="0"/>
              </a:rPr>
              <a:t>Arrays of antennas</a:t>
            </a:r>
          </a:p>
          <a:p>
            <a:pPr lvl="2">
              <a:lnSpc>
                <a:spcPct val="90000"/>
              </a:lnSpc>
            </a:pPr>
            <a:r>
              <a:rPr lang="en-US" dirty="0" smtClean="0">
                <a:cs typeface="Times New Roman" charset="0"/>
              </a:rPr>
              <a:t>In a linear array or other configuration</a:t>
            </a:r>
          </a:p>
          <a:p>
            <a:pPr lvl="1">
              <a:lnSpc>
                <a:spcPct val="90000"/>
              </a:lnSpc>
            </a:pPr>
            <a:r>
              <a:rPr lang="en-US" dirty="0" smtClean="0">
                <a:cs typeface="Times New Roman" charset="0"/>
              </a:rPr>
              <a:t>Signal amplitudes and phases to each antenna are adjusted to create a directional pattern</a:t>
            </a:r>
          </a:p>
          <a:p>
            <a:pPr lvl="1">
              <a:lnSpc>
                <a:spcPct val="90000"/>
              </a:lnSpc>
            </a:pPr>
            <a:r>
              <a:rPr lang="en-US" dirty="0" smtClean="0">
                <a:cs typeface="Times New Roman" charset="0"/>
              </a:rPr>
              <a:t>Very useful in modern systems</a:t>
            </a:r>
            <a:endParaRPr lang="en-US" dirty="0">
              <a:cs typeface="Times New Roman" charset="0"/>
            </a:endParaRP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a:t>
            </a:fld>
            <a:endParaRPr lang="en-US" sz="1200" dirty="0">
              <a:latin typeface="Times New Roman"/>
              <a:cs typeface="Times New Roman"/>
            </a:endParaRPr>
          </a:p>
        </p:txBody>
      </p:sp>
    </p:spTree>
    <p:extLst>
      <p:ext uri="{BB962C8B-B14F-4D97-AF65-F5344CB8AC3E}">
        <p14:creationId xmlns:p14="http://schemas.microsoft.com/office/powerpoint/2010/main" val="20170131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fontScale="90000"/>
          </a:bodyPr>
          <a:lstStyle/>
          <a:p>
            <a:r>
              <a:rPr lang="en-US" dirty="0" smtClean="0"/>
              <a:t>Channel correction Mechanisms</a:t>
            </a:r>
            <a:endParaRPr lang="en-US" dirty="0"/>
          </a:p>
        </p:txBody>
      </p:sp>
      <p:sp>
        <p:nvSpPr>
          <p:cNvPr id="196611" name="Rectangle 3"/>
          <p:cNvSpPr>
            <a:spLocks noGrp="1" noChangeArrowheads="1"/>
          </p:cNvSpPr>
          <p:nvPr>
            <p:ph idx="1"/>
          </p:nvPr>
        </p:nvSpPr>
        <p:spPr/>
        <p:txBody>
          <a:bodyPr/>
          <a:lstStyle/>
          <a:p>
            <a:r>
              <a:rPr lang="en-US" dirty="0"/>
              <a:t>Forward error </a:t>
            </a:r>
            <a:r>
              <a:rPr lang="en-US" dirty="0" smtClean="0"/>
              <a:t>correction</a:t>
            </a:r>
            <a:endParaRPr lang="en-US" dirty="0"/>
          </a:p>
          <a:p>
            <a:r>
              <a:rPr lang="en-US" dirty="0"/>
              <a:t>Adaptive </a:t>
            </a:r>
            <a:r>
              <a:rPr lang="en-US" dirty="0" smtClean="0"/>
              <a:t>equalization</a:t>
            </a:r>
          </a:p>
          <a:p>
            <a:r>
              <a:rPr lang="en-US" dirty="0" smtClean="0"/>
              <a:t>Adaptive modulation and coding</a:t>
            </a:r>
            <a:endParaRPr lang="en-US" dirty="0"/>
          </a:p>
          <a:p>
            <a:r>
              <a:rPr lang="en-US" dirty="0"/>
              <a:t>Diversity </a:t>
            </a:r>
            <a:r>
              <a:rPr lang="en-US" dirty="0" smtClean="0"/>
              <a:t>techniques and MIMO</a:t>
            </a:r>
          </a:p>
          <a:p>
            <a:r>
              <a:rPr lang="en-US" dirty="0" smtClean="0"/>
              <a:t>OFDM</a:t>
            </a:r>
          </a:p>
          <a:p>
            <a:r>
              <a:rPr lang="en-US" dirty="0" smtClean="0"/>
              <a:t>Spread </a:t>
            </a:r>
            <a:r>
              <a:rPr lang="en-US" dirty="0" err="1" smtClean="0"/>
              <a:t>sprectrum</a:t>
            </a:r>
            <a:endParaRPr lang="en-US" dirty="0" smtClean="0"/>
          </a:p>
          <a:p>
            <a:r>
              <a:rPr lang="en-US" dirty="0" smtClean="0"/>
              <a:t>Bandwidth expansion</a:t>
            </a:r>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50</a:t>
            </a:fld>
            <a:endParaRPr lang="en-US" sz="1200" dirty="0">
              <a:latin typeface="Times New Roman"/>
              <a:cs typeface="Times New Roman"/>
            </a:endParaRPr>
          </a:p>
        </p:txBody>
      </p:sp>
    </p:spTree>
    <p:extLst>
      <p:ext uri="{BB962C8B-B14F-4D97-AF65-F5344CB8AC3E}">
        <p14:creationId xmlns:p14="http://schemas.microsoft.com/office/powerpoint/2010/main" val="36918600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p:cNvSpPr>
            <a:spLocks noGrp="1" noChangeArrowheads="1"/>
          </p:cNvSpPr>
          <p:nvPr>
            <p:ph type="title"/>
          </p:nvPr>
        </p:nvSpPr>
        <p:spPr/>
        <p:txBody>
          <a:bodyPr>
            <a:normAutofit fontScale="90000"/>
          </a:bodyPr>
          <a:lstStyle/>
          <a:p>
            <a:r>
              <a:rPr lang="en-US" dirty="0"/>
              <a:t>Forward Error Correction</a:t>
            </a:r>
          </a:p>
        </p:txBody>
      </p:sp>
      <p:sp>
        <p:nvSpPr>
          <p:cNvPr id="197635" name="Rectangle 3"/>
          <p:cNvSpPr>
            <a:spLocks noGrp="1" noChangeArrowheads="1"/>
          </p:cNvSpPr>
          <p:nvPr>
            <p:ph idx="1"/>
          </p:nvPr>
        </p:nvSpPr>
        <p:spPr/>
        <p:txBody>
          <a:bodyPr/>
          <a:lstStyle/>
          <a:p>
            <a:r>
              <a:rPr lang="en-US" sz="2800" dirty="0"/>
              <a:t>Transmitter adds error-correcting code to data block</a:t>
            </a:r>
          </a:p>
          <a:p>
            <a:pPr lvl="1"/>
            <a:r>
              <a:rPr lang="en-US" sz="2400" dirty="0"/>
              <a:t>Code is a function of the data bits</a:t>
            </a:r>
          </a:p>
          <a:p>
            <a:r>
              <a:rPr lang="en-US" sz="2800" dirty="0"/>
              <a:t>Receiver calculates error-correcting code from incoming data bits</a:t>
            </a:r>
          </a:p>
          <a:p>
            <a:pPr lvl="1"/>
            <a:r>
              <a:rPr lang="en-US" sz="2400" dirty="0"/>
              <a:t>If calculated code matches incoming code, no error occurred</a:t>
            </a:r>
          </a:p>
          <a:p>
            <a:pPr lvl="1"/>
            <a:r>
              <a:rPr lang="en-US" sz="2400" dirty="0"/>
              <a:t>If error-correcting codes </a:t>
            </a:r>
            <a:r>
              <a:rPr lang="en-US" sz="2400" dirty="0" smtClean="0"/>
              <a:t>don</a:t>
            </a:r>
            <a:r>
              <a:rPr lang="en-US" sz="2400" dirty="0" smtClean="0">
                <a:latin typeface="Arial"/>
              </a:rPr>
              <a:t>’</a:t>
            </a:r>
            <a:r>
              <a:rPr lang="en-US" sz="2400" dirty="0" smtClean="0"/>
              <a:t>t </a:t>
            </a:r>
            <a:r>
              <a:rPr lang="en-US" sz="2400" dirty="0"/>
              <a:t>match, receiver attempts to determine bits in error and </a:t>
            </a:r>
            <a:r>
              <a:rPr lang="en-US" sz="2400" dirty="0" smtClean="0"/>
              <a:t>correct</a:t>
            </a:r>
          </a:p>
          <a:p>
            <a:r>
              <a:rPr lang="en-US" sz="2800" dirty="0" smtClean="0"/>
              <a:t>Subject of Chapter 10</a:t>
            </a:r>
            <a:endParaRPr lang="en-US" dirty="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51</a:t>
            </a:fld>
            <a:endParaRPr lang="en-US" sz="1200" dirty="0">
              <a:latin typeface="Times New Roman"/>
              <a:cs typeface="Times New Roman"/>
            </a:endParaRPr>
          </a:p>
        </p:txBody>
      </p:sp>
    </p:spTree>
    <p:extLst>
      <p:ext uri="{BB962C8B-B14F-4D97-AF65-F5344CB8AC3E}">
        <p14:creationId xmlns:p14="http://schemas.microsoft.com/office/powerpoint/2010/main" val="427311062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t"/>
          <a:lstStyle/>
          <a:p>
            <a:r>
              <a:rPr lang="en-US" dirty="0"/>
              <a:t>10.5 Forward Error Correction Process</a:t>
            </a:r>
          </a:p>
        </p:txBody>
      </p:sp>
      <p:sp>
        <p:nvSpPr>
          <p:cNvPr id="6" name="Text Placeholder 5"/>
          <p:cNvSpPr>
            <a:spLocks noGrp="1"/>
          </p:cNvSpPr>
          <p:nvPr>
            <p:ph type="body" sz="half" idx="2"/>
          </p:nvPr>
        </p:nvSpPr>
        <p:spPr/>
        <p:txBody>
          <a:bodyPr/>
          <a:lstStyle/>
          <a:p>
            <a:endParaRPr lang="en-US"/>
          </a:p>
        </p:txBody>
      </p:sp>
      <p:pic>
        <p:nvPicPr>
          <p:cNvPr id="5" name="Picture 4" descr="Ch10fig05.ep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413" y="164354"/>
            <a:ext cx="8890000" cy="5735484"/>
          </a:xfrm>
          <a:prstGeom prst="rect">
            <a:avLst/>
          </a:prstGeom>
        </p:spPr>
      </p:pic>
      <p:pic>
        <p:nvPicPr>
          <p:cNvPr id="2" name="Picture 1" descr="10_5_forward_error_correction_process.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
        <p:nvSpPr>
          <p:cNvPr id="8" name="Slide Number Placeholder 5"/>
          <p:cNvSpPr>
            <a:spLocks noGrp="1"/>
          </p:cNvSpPr>
          <p:nvPr>
            <p:ph type="sldNum" sz="quarter" idx="4294967295"/>
          </p:nvPr>
        </p:nvSpPr>
        <p:spPr>
          <a:xfrm>
            <a:off x="5449455" y="6392296"/>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52</a:t>
            </a:fld>
            <a:endParaRPr lang="en-US" sz="1200" dirty="0">
              <a:latin typeface="Times New Roman"/>
              <a:cs typeface="Times New Roman"/>
            </a:endParaRPr>
          </a:p>
        </p:txBody>
      </p:sp>
    </p:spTree>
    <p:extLst>
      <p:ext uri="{BB962C8B-B14F-4D97-AF65-F5344CB8AC3E}">
        <p14:creationId xmlns:p14="http://schemas.microsoft.com/office/powerpoint/2010/main" val="260642496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p:cNvSpPr>
            <a:spLocks noGrp="1" noChangeArrowheads="1"/>
          </p:cNvSpPr>
          <p:nvPr>
            <p:ph type="title"/>
          </p:nvPr>
        </p:nvSpPr>
        <p:spPr/>
        <p:txBody>
          <a:bodyPr/>
          <a:lstStyle/>
          <a:p>
            <a:r>
              <a:rPr lang="en-US" dirty="0"/>
              <a:t>Adaptive Equalization</a:t>
            </a:r>
          </a:p>
        </p:txBody>
      </p:sp>
      <p:sp>
        <p:nvSpPr>
          <p:cNvPr id="198659" name="Rectangle 3"/>
          <p:cNvSpPr>
            <a:spLocks noGrp="1" noChangeArrowheads="1"/>
          </p:cNvSpPr>
          <p:nvPr>
            <p:ph idx="1"/>
          </p:nvPr>
        </p:nvSpPr>
        <p:spPr/>
        <p:txBody>
          <a:bodyPr/>
          <a:lstStyle/>
          <a:p>
            <a:pPr>
              <a:lnSpc>
                <a:spcPct val="90000"/>
              </a:lnSpc>
            </a:pPr>
            <a:r>
              <a:rPr lang="en-US" sz="2800" dirty="0"/>
              <a:t>Can be applied to transmissions that carry analog or digital information</a:t>
            </a:r>
          </a:p>
          <a:p>
            <a:pPr lvl="1">
              <a:lnSpc>
                <a:spcPct val="90000"/>
              </a:lnSpc>
            </a:pPr>
            <a:r>
              <a:rPr lang="en-US" sz="2400" dirty="0"/>
              <a:t>Analog voice or video</a:t>
            </a:r>
          </a:p>
          <a:p>
            <a:pPr lvl="1">
              <a:lnSpc>
                <a:spcPct val="90000"/>
              </a:lnSpc>
            </a:pPr>
            <a:r>
              <a:rPr lang="en-US" sz="2400" dirty="0"/>
              <a:t>Digital data, digitized voice or video</a:t>
            </a:r>
          </a:p>
          <a:p>
            <a:pPr>
              <a:lnSpc>
                <a:spcPct val="90000"/>
              </a:lnSpc>
            </a:pPr>
            <a:r>
              <a:rPr lang="en-US" sz="2800" dirty="0"/>
              <a:t>Used to combat </a:t>
            </a:r>
            <a:r>
              <a:rPr lang="en-US" sz="2800" dirty="0" err="1"/>
              <a:t>intersymbol</a:t>
            </a:r>
            <a:r>
              <a:rPr lang="en-US" sz="2800" dirty="0"/>
              <a:t> interference</a:t>
            </a:r>
          </a:p>
          <a:p>
            <a:pPr>
              <a:lnSpc>
                <a:spcPct val="90000"/>
              </a:lnSpc>
            </a:pPr>
            <a:r>
              <a:rPr lang="en-US" sz="2800" dirty="0"/>
              <a:t>Involves gathering dispersed symbol energy back into its original time interval</a:t>
            </a:r>
          </a:p>
          <a:p>
            <a:pPr>
              <a:lnSpc>
                <a:spcPct val="90000"/>
              </a:lnSpc>
            </a:pPr>
            <a:r>
              <a:rPr lang="en-US" sz="2800" dirty="0"/>
              <a:t>Techniques</a:t>
            </a:r>
          </a:p>
          <a:p>
            <a:pPr lvl="1">
              <a:lnSpc>
                <a:spcPct val="90000"/>
              </a:lnSpc>
            </a:pPr>
            <a:r>
              <a:rPr lang="en-US" sz="2400" dirty="0"/>
              <a:t>Lumped analog circuits</a:t>
            </a:r>
          </a:p>
          <a:p>
            <a:pPr lvl="1">
              <a:lnSpc>
                <a:spcPct val="90000"/>
              </a:lnSpc>
            </a:pPr>
            <a:r>
              <a:rPr lang="en-US" sz="2400" dirty="0"/>
              <a:t>Sophisticated digital signal processing </a:t>
            </a:r>
            <a:r>
              <a:rPr lang="en-US" sz="2400" dirty="0" smtClean="0"/>
              <a:t>algorithms</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53</a:t>
            </a:fld>
            <a:endParaRPr lang="en-US" sz="1200" dirty="0">
              <a:latin typeface="Times New Roman"/>
              <a:cs typeface="Times New Roman"/>
            </a:endParaRPr>
          </a:p>
        </p:txBody>
      </p:sp>
    </p:spTree>
    <p:extLst>
      <p:ext uri="{BB962C8B-B14F-4D97-AF65-F5344CB8AC3E}">
        <p14:creationId xmlns:p14="http://schemas.microsoft.com/office/powerpoint/2010/main" val="15617357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6.16 Linear Equalizer Circuit</a:t>
            </a:r>
          </a:p>
        </p:txBody>
      </p:sp>
      <p:pic>
        <p:nvPicPr>
          <p:cNvPr id="2" name="Picture Placeholder 1" descr="Ch06fig16.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7119" b="-7119"/>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54</a:t>
            </a:fld>
            <a:endParaRPr lang="en-US" sz="1200" dirty="0">
              <a:latin typeface="Times New Roman"/>
              <a:cs typeface="Times New Roman"/>
            </a:endParaRPr>
          </a:p>
        </p:txBody>
      </p:sp>
      <p:pic>
        <p:nvPicPr>
          <p:cNvPr id="5" name="Picture 4" descr="6_16_linear_equalizer_circuit.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5"/>
            <a:ext cx="457200" cy="457200"/>
          </a:xfrm>
          <a:prstGeom prst="rect">
            <a:avLst/>
          </a:prstGeom>
        </p:spPr>
      </p:pic>
    </p:spTree>
    <p:extLst>
      <p:ext uri="{BB962C8B-B14F-4D97-AF65-F5344CB8AC3E}">
        <p14:creationId xmlns:p14="http://schemas.microsoft.com/office/powerpoint/2010/main" val="26013365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Adaptive modulation and coding (AMC)</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modulation process formats the signal to best transmit bits</a:t>
            </a:r>
          </a:p>
          <a:p>
            <a:pPr lvl="1"/>
            <a:r>
              <a:rPr lang="en-US" dirty="0" smtClean="0"/>
              <a:t>To overcome noise</a:t>
            </a:r>
          </a:p>
          <a:p>
            <a:pPr lvl="1"/>
            <a:r>
              <a:rPr lang="en-US" dirty="0" smtClean="0"/>
              <a:t>To transmit as many bits as possible</a:t>
            </a:r>
          </a:p>
          <a:p>
            <a:r>
              <a:rPr lang="en-US" dirty="0" smtClean="0"/>
              <a:t>Coding detects and corrects errors</a:t>
            </a:r>
          </a:p>
          <a:p>
            <a:r>
              <a:rPr lang="en-US" dirty="0" smtClean="0"/>
              <a:t>AMC adapts to channel conditions</a:t>
            </a:r>
          </a:p>
          <a:p>
            <a:pPr lvl="1"/>
            <a:r>
              <a:rPr lang="en-US" dirty="0" smtClean="0"/>
              <a:t>100’s of times per second</a:t>
            </a:r>
          </a:p>
          <a:p>
            <a:pPr lvl="1"/>
            <a:r>
              <a:rPr lang="en-US" dirty="0" smtClean="0"/>
              <a:t>Measures channel conditions </a:t>
            </a:r>
          </a:p>
          <a:p>
            <a:pPr lvl="1"/>
            <a:r>
              <a:rPr lang="en-US" dirty="0" smtClean="0"/>
              <a:t>Sends messages between transmitter and receiver to coordinate changes</a:t>
            </a:r>
          </a:p>
          <a:p>
            <a:endParaRPr lang="en-US" dirty="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55</a:t>
            </a:fld>
            <a:endParaRPr lang="en-US" sz="1200" dirty="0">
              <a:latin typeface="Times New Roman"/>
              <a:cs typeface="Times New Roman"/>
            </a:endParaRPr>
          </a:p>
        </p:txBody>
      </p:sp>
    </p:spTree>
    <p:extLst>
      <p:ext uri="{BB962C8B-B14F-4D97-AF65-F5344CB8AC3E}">
        <p14:creationId xmlns:p14="http://schemas.microsoft.com/office/powerpoint/2010/main" val="9845447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p:txBody>
          <a:bodyPr>
            <a:normAutofit/>
          </a:bodyPr>
          <a:lstStyle/>
          <a:p>
            <a:r>
              <a:rPr lang="en-US" dirty="0"/>
              <a:t>Diversity </a:t>
            </a:r>
            <a:r>
              <a:rPr lang="en-US" dirty="0" smtClean="0"/>
              <a:t>Techniques</a:t>
            </a:r>
            <a:endParaRPr lang="en-US" dirty="0"/>
          </a:p>
        </p:txBody>
      </p:sp>
      <p:sp>
        <p:nvSpPr>
          <p:cNvPr id="199683" name="Rectangle 3"/>
          <p:cNvSpPr>
            <a:spLocks noGrp="1" noChangeArrowheads="1"/>
          </p:cNvSpPr>
          <p:nvPr>
            <p:ph idx="1"/>
          </p:nvPr>
        </p:nvSpPr>
        <p:spPr>
          <a:xfrm>
            <a:off x="457200" y="1299384"/>
            <a:ext cx="8229600" cy="4525963"/>
          </a:xfrm>
        </p:spPr>
        <p:txBody>
          <a:bodyPr>
            <a:noAutofit/>
          </a:bodyPr>
          <a:lstStyle/>
          <a:p>
            <a:pPr>
              <a:lnSpc>
                <a:spcPct val="90000"/>
              </a:lnSpc>
            </a:pPr>
            <a:r>
              <a:rPr lang="en-US" sz="2800" dirty="0"/>
              <a:t>Diversity is based on the fact that individual channels experience independent fading events</a:t>
            </a:r>
          </a:p>
          <a:p>
            <a:pPr>
              <a:lnSpc>
                <a:spcPct val="90000"/>
              </a:lnSpc>
            </a:pPr>
            <a:r>
              <a:rPr lang="en-US" sz="2800" dirty="0"/>
              <a:t>Space diversity – techniques involving physical transmission </a:t>
            </a:r>
            <a:r>
              <a:rPr lang="en-US" sz="2800" dirty="0" smtClean="0"/>
              <a:t>path, spacing antennas</a:t>
            </a:r>
            <a:endParaRPr lang="en-US" sz="2800" dirty="0"/>
          </a:p>
          <a:p>
            <a:pPr>
              <a:lnSpc>
                <a:spcPct val="90000"/>
              </a:lnSpc>
            </a:pPr>
            <a:r>
              <a:rPr lang="en-US" sz="2800" dirty="0"/>
              <a:t>Frequency diversity – techniques where the signal is spread out over a larger frequency bandwidth or carried on multiple frequency carriers</a:t>
            </a:r>
          </a:p>
          <a:p>
            <a:pPr>
              <a:lnSpc>
                <a:spcPct val="90000"/>
              </a:lnSpc>
            </a:pPr>
            <a:r>
              <a:rPr lang="en-US" sz="2800" dirty="0"/>
              <a:t>Time diversity – techniques aimed at spreading the data out over </a:t>
            </a:r>
            <a:r>
              <a:rPr lang="en-US" sz="2800" dirty="0" smtClean="0"/>
              <a:t>time</a:t>
            </a:r>
          </a:p>
          <a:p>
            <a:pPr>
              <a:lnSpc>
                <a:spcPct val="90000"/>
              </a:lnSpc>
            </a:pPr>
            <a:r>
              <a:rPr lang="en-US" sz="2800" dirty="0" smtClean="0"/>
              <a:t>Use</a:t>
            </a:r>
            <a:r>
              <a:rPr lang="en-US" sz="2800" baseline="0" dirty="0" smtClean="0"/>
              <a:t> of diversity</a:t>
            </a:r>
          </a:p>
          <a:p>
            <a:pPr lvl="1">
              <a:lnSpc>
                <a:spcPct val="90000"/>
              </a:lnSpc>
            </a:pPr>
            <a:r>
              <a:rPr lang="en-US" sz="2400" dirty="0" smtClean="0"/>
              <a:t>Selection diversity – select the best signal</a:t>
            </a:r>
          </a:p>
          <a:p>
            <a:pPr lvl="1">
              <a:lnSpc>
                <a:spcPct val="90000"/>
              </a:lnSpc>
            </a:pPr>
            <a:r>
              <a:rPr lang="en-US" sz="2400" dirty="0" smtClean="0"/>
              <a:t>Combining</a:t>
            </a:r>
            <a:r>
              <a:rPr lang="en-US" sz="2400" baseline="0" dirty="0" smtClean="0"/>
              <a:t> diversity – combine the signals</a:t>
            </a:r>
            <a:endParaRPr lang="en-US" sz="2400" dirty="0" smtClean="0"/>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56</a:t>
            </a:fld>
            <a:endParaRPr lang="en-US" sz="1200" dirty="0">
              <a:latin typeface="Times New Roman"/>
              <a:cs typeface="Times New Roman"/>
            </a:endParaRPr>
          </a:p>
        </p:txBody>
      </p:sp>
    </p:spTree>
    <p:extLst>
      <p:ext uri="{BB962C8B-B14F-4D97-AF65-F5344CB8AC3E}">
        <p14:creationId xmlns:p14="http://schemas.microsoft.com/office/powerpoint/2010/main" val="42905270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MULTIPLE INPUT MULTIPLE OUTPUT (MIMO) ANTENNAS</a:t>
            </a:r>
          </a:p>
        </p:txBody>
      </p:sp>
      <p:sp>
        <p:nvSpPr>
          <p:cNvPr id="3" name="Content Placeholder 2"/>
          <p:cNvSpPr>
            <a:spLocks noGrp="1"/>
          </p:cNvSpPr>
          <p:nvPr>
            <p:ph idx="1"/>
          </p:nvPr>
        </p:nvSpPr>
        <p:spPr/>
        <p:txBody>
          <a:bodyPr>
            <a:normAutofit fontScale="92500" lnSpcReduction="20000"/>
          </a:bodyPr>
          <a:lstStyle/>
          <a:p>
            <a:r>
              <a:rPr lang="en-US" dirty="0" smtClean="0"/>
              <a:t>Use antenna arrays for</a:t>
            </a:r>
          </a:p>
          <a:p>
            <a:pPr lvl="1"/>
            <a:r>
              <a:rPr lang="en-US" dirty="0" smtClean="0"/>
              <a:t>Diversity – different signals from different antennas</a:t>
            </a:r>
          </a:p>
          <a:p>
            <a:pPr lvl="1"/>
            <a:r>
              <a:rPr lang="en-US" dirty="0" smtClean="0"/>
              <a:t>Multiple streams – parallel data streams</a:t>
            </a:r>
          </a:p>
          <a:p>
            <a:pPr lvl="1"/>
            <a:r>
              <a:rPr lang="en-US" dirty="0" smtClean="0"/>
              <a:t>Beamforming – directional antennas</a:t>
            </a:r>
          </a:p>
          <a:p>
            <a:pPr lvl="1"/>
            <a:r>
              <a:rPr lang="en-US" dirty="0" smtClean="0"/>
              <a:t>Multi-user MIMO – directional beams to multiple simultaneous users</a:t>
            </a:r>
          </a:p>
          <a:p>
            <a:r>
              <a:rPr lang="en-US" dirty="0" smtClean="0"/>
              <a:t>Modern systems</a:t>
            </a:r>
          </a:p>
          <a:p>
            <a:pPr lvl="1"/>
            <a:r>
              <a:rPr lang="en-US" dirty="0" smtClean="0"/>
              <a:t>4 × 4 (4 transmitter and 4 </a:t>
            </a:r>
            <a:r>
              <a:rPr lang="en-US" dirty="0" err="1" smtClean="0"/>
              <a:t>reciever</a:t>
            </a:r>
            <a:r>
              <a:rPr lang="en-US" dirty="0" smtClean="0"/>
              <a:t> antennas)</a:t>
            </a:r>
          </a:p>
          <a:p>
            <a:pPr lvl="1"/>
            <a:r>
              <a:rPr lang="en-US" dirty="0" smtClean="0"/>
              <a:t>8 × 8</a:t>
            </a:r>
          </a:p>
          <a:p>
            <a:pPr lvl="1"/>
            <a:r>
              <a:rPr lang="en-US" dirty="0" smtClean="0"/>
              <a:t>Two dimensional arrays of 64 antennas</a:t>
            </a:r>
          </a:p>
          <a:p>
            <a:pPr lvl="1"/>
            <a:r>
              <a:rPr lang="en-US" dirty="0" smtClean="0"/>
              <a:t>Future: Massive MIMO with many more antennas</a:t>
            </a:r>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57</a:t>
            </a:fld>
            <a:endParaRPr lang="en-US" sz="1200" dirty="0">
              <a:latin typeface="Times New Roman"/>
              <a:cs typeface="Times New Roman"/>
            </a:endParaRPr>
          </a:p>
        </p:txBody>
      </p:sp>
    </p:spTree>
    <p:extLst>
      <p:ext uri="{BB962C8B-B14F-4D97-AF65-F5344CB8AC3E}">
        <p14:creationId xmlns:p14="http://schemas.microsoft.com/office/powerpoint/2010/main" val="416571543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6.18 Four Uses of MIMO</a:t>
            </a:r>
          </a:p>
        </p:txBody>
      </p:sp>
      <p:pic>
        <p:nvPicPr>
          <p:cNvPr id="2" name="Picture Placeholder 1" descr="Ch06fig18.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l="-12095" r="-12095"/>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58</a:t>
            </a:fld>
            <a:endParaRPr lang="en-US" sz="1200" dirty="0">
              <a:latin typeface="Times New Roman"/>
              <a:cs typeface="Times New Roman"/>
            </a:endParaRPr>
          </a:p>
        </p:txBody>
      </p:sp>
      <p:pic>
        <p:nvPicPr>
          <p:cNvPr id="3" name="Picture 2" descr="6_18_four_uses_of_mimo.eps"/>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340474"/>
            <a:ext cx="381000" cy="381000"/>
          </a:xfrm>
          <a:prstGeom prst="rect">
            <a:avLst/>
          </a:prstGeom>
        </p:spPr>
      </p:pic>
    </p:spTree>
    <p:extLst>
      <p:ext uri="{BB962C8B-B14F-4D97-AF65-F5344CB8AC3E}">
        <p14:creationId xmlns:p14="http://schemas.microsoft.com/office/powerpoint/2010/main" val="1458898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6.19 MIMO Scheme</a:t>
            </a:r>
          </a:p>
        </p:txBody>
      </p:sp>
      <p:pic>
        <p:nvPicPr>
          <p:cNvPr id="2" name="Picture Placeholder 1" descr="Ch06fig19.eps"/>
          <p:cNvPicPr>
            <a:picLocks noGrp="1" noChangeAspect="1"/>
          </p:cNvPicPr>
          <p:nvPr>
            <p:ph type="pic" idx="1"/>
          </p:nvPr>
        </p:nvPicPr>
        <p:blipFill>
          <a:blip r:embed="rId2">
            <a:extLst>
              <a:ext uri="{28A0092B-C50C-407E-A947-70E740481C1C}">
                <a14:useLocalDpi xmlns:a14="http://schemas.microsoft.com/office/drawing/2010/main" val="0"/>
              </a:ext>
            </a:extLst>
          </a:blip>
          <a:srcRect t="-13727" b="-13727"/>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59</a:t>
            </a:fld>
            <a:endParaRPr lang="en-US" sz="1200" dirty="0">
              <a:latin typeface="Times New Roman"/>
              <a:cs typeface="Times New Roman"/>
            </a:endParaRPr>
          </a:p>
        </p:txBody>
      </p:sp>
    </p:spTree>
    <p:extLst>
      <p:ext uri="{BB962C8B-B14F-4D97-AF65-F5344CB8AC3E}">
        <p14:creationId xmlns:p14="http://schemas.microsoft.com/office/powerpoint/2010/main" val="2397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6.2 Simple Antennas</a:t>
            </a:r>
          </a:p>
        </p:txBody>
      </p:sp>
      <p:pic>
        <p:nvPicPr>
          <p:cNvPr id="2" name="Picture Placeholder 1" descr="Ch06fig02.eps"/>
          <p:cNvPicPr>
            <a:picLocks noGrp="1" noChangeAspect="1"/>
          </p:cNvPicPr>
          <p:nvPr>
            <p:ph type="pic" idx="1"/>
          </p:nvPr>
        </p:nvPicPr>
        <p:blipFill>
          <a:blip r:embed="rId2">
            <a:extLst>
              <a:ext uri="{28A0092B-C50C-407E-A947-70E740481C1C}">
                <a14:useLocalDpi xmlns:a14="http://schemas.microsoft.com/office/drawing/2010/main" val="0"/>
              </a:ext>
            </a:extLst>
          </a:blip>
          <a:srcRect t="-35900" b="-35900"/>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6</a:t>
            </a:fld>
            <a:endParaRPr lang="en-US" sz="1200" dirty="0">
              <a:latin typeface="Times New Roman"/>
              <a:cs typeface="Times New Roman"/>
            </a:endParaRPr>
          </a:p>
        </p:txBody>
      </p:sp>
    </p:spTree>
    <p:extLst>
      <p:ext uri="{BB962C8B-B14F-4D97-AF65-F5344CB8AC3E}">
        <p14:creationId xmlns:p14="http://schemas.microsoft.com/office/powerpoint/2010/main" val="355954747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Channel</a:t>
            </a:r>
            <a:r>
              <a:rPr lang="en-US" baseline="0" dirty="0" smtClean="0"/>
              <a:t> correction mechanisms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Orthogonal Frequency Division Multiplexing (OFDM) – Chapter 8</a:t>
            </a:r>
          </a:p>
          <a:p>
            <a:pPr lvl="1"/>
            <a:r>
              <a:rPr lang="en-US" dirty="0" smtClean="0"/>
              <a:t>Splits signal into many lower bit rate streams called subcarriers</a:t>
            </a:r>
          </a:p>
          <a:p>
            <a:pPr lvl="1"/>
            <a:r>
              <a:rPr lang="en-US" dirty="0"/>
              <a:t>Overcomes frequency </a:t>
            </a:r>
            <a:r>
              <a:rPr lang="en-US" dirty="0" smtClean="0"/>
              <a:t>selectivity from multipath</a:t>
            </a:r>
            <a:endParaRPr lang="en-US" dirty="0"/>
          </a:p>
          <a:p>
            <a:pPr lvl="1"/>
            <a:r>
              <a:rPr lang="en-US" dirty="0" smtClean="0"/>
              <a:t>Spaces subcarriers apart in overlapping yet orthogonal carrier frequencies</a:t>
            </a:r>
          </a:p>
          <a:p>
            <a:r>
              <a:rPr lang="en-US" dirty="0" smtClean="0"/>
              <a:t>Spread spectrum (Chapter 9)</a:t>
            </a:r>
          </a:p>
          <a:p>
            <a:pPr lvl="1"/>
            <a:r>
              <a:rPr lang="en-US" dirty="0" smtClean="0"/>
              <a:t>Expand a signal to 100 times its bandwidth</a:t>
            </a:r>
          </a:p>
          <a:p>
            <a:pPr lvl="1"/>
            <a:r>
              <a:rPr lang="en-US" dirty="0" smtClean="0"/>
              <a:t>An alternative method to overcome frequency selectivity</a:t>
            </a:r>
          </a:p>
          <a:p>
            <a:pPr lvl="1"/>
            <a:r>
              <a:rPr lang="en-US" dirty="0" smtClean="0"/>
              <a:t>Users can share the channel by using different spreading codes</a:t>
            </a:r>
          </a:p>
          <a:p>
            <a:pPr lvl="2"/>
            <a:r>
              <a:rPr lang="en-US" dirty="0" smtClean="0"/>
              <a:t>Code Division Multiple Access (CDMA)</a:t>
            </a:r>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60</a:t>
            </a:fld>
            <a:endParaRPr lang="en-US" sz="1200" dirty="0">
              <a:latin typeface="Times New Roman"/>
              <a:cs typeface="Times New Roman"/>
            </a:endParaRPr>
          </a:p>
        </p:txBody>
      </p:sp>
    </p:spTree>
    <p:extLst>
      <p:ext uri="{BB962C8B-B14F-4D97-AF65-F5344CB8AC3E}">
        <p14:creationId xmlns:p14="http://schemas.microsoft.com/office/powerpoint/2010/main" val="223207940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Bandwidth expansion</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A signal can only provide a limited bps/Hz</a:t>
            </a:r>
          </a:p>
          <a:p>
            <a:pPr lvl="1"/>
            <a:r>
              <a:rPr lang="en-US" dirty="0" smtClean="0"/>
              <a:t>More bandwidth is needed</a:t>
            </a:r>
          </a:p>
          <a:p>
            <a:r>
              <a:rPr lang="en-US" dirty="0" smtClean="0"/>
              <a:t>Carrier aggregation</a:t>
            </a:r>
          </a:p>
          <a:p>
            <a:pPr lvl="1"/>
            <a:r>
              <a:rPr lang="en-US" dirty="0" smtClean="0"/>
              <a:t>Combine multiple channels</a:t>
            </a:r>
          </a:p>
          <a:p>
            <a:pPr lvl="2"/>
            <a:r>
              <a:rPr lang="en-US" dirty="0" smtClean="0"/>
              <a:t>Example: Fourth-generation LTE combines third-generation carriers </a:t>
            </a:r>
          </a:p>
          <a:p>
            <a:r>
              <a:rPr lang="en-US" dirty="0" smtClean="0"/>
              <a:t>Frequency reuse</a:t>
            </a:r>
          </a:p>
          <a:p>
            <a:pPr lvl="1"/>
            <a:r>
              <a:rPr lang="en-US" dirty="0" smtClean="0"/>
              <a:t>Limit propagation range to an area</a:t>
            </a:r>
          </a:p>
          <a:p>
            <a:pPr lvl="1"/>
            <a:r>
              <a:rPr lang="en-US" dirty="0" smtClean="0"/>
              <a:t>Use the same frequencies again when sufficiently far away</a:t>
            </a:r>
          </a:p>
          <a:p>
            <a:pPr lvl="1"/>
            <a:r>
              <a:rPr lang="en-US" dirty="0" smtClean="0"/>
              <a:t>Use large coverage areas (macro cells) and smaller coverage areas (outdoor picocells or relays and indoor femtocells)</a:t>
            </a:r>
          </a:p>
          <a:p>
            <a:r>
              <a:rPr lang="en-US" dirty="0" smtClean="0"/>
              <a:t>Millimeter wave (</a:t>
            </a:r>
            <a:r>
              <a:rPr lang="en-US" dirty="0" err="1" smtClean="0"/>
              <a:t>mmWave</a:t>
            </a:r>
            <a:r>
              <a:rPr lang="en-US" dirty="0" smtClean="0"/>
              <a:t>)</a:t>
            </a:r>
          </a:p>
          <a:p>
            <a:pPr lvl="1"/>
            <a:r>
              <a:rPr lang="en-US" dirty="0" smtClean="0"/>
              <a:t>Higher carrier frequencies have more bandwidth available</a:t>
            </a:r>
          </a:p>
          <a:p>
            <a:pPr lvl="1"/>
            <a:r>
              <a:rPr lang="en-US" dirty="0" smtClean="0"/>
              <a:t>30 to 300 GHz bands with millimeter wavelengths</a:t>
            </a:r>
          </a:p>
          <a:p>
            <a:pPr lvl="1"/>
            <a:r>
              <a:rPr lang="en-US" dirty="0" smtClean="0"/>
              <a:t>Yet these are expensive to use and have problems with obstructions</a:t>
            </a:r>
          </a:p>
          <a:p>
            <a:endParaRPr lang="en-US" dirty="0"/>
          </a:p>
        </p:txBody>
      </p:sp>
      <p:sp>
        <p:nvSpPr>
          <p:cNvPr id="4" name="Slide Number Placeholder 5"/>
          <p:cNvSpPr>
            <a:spLocks noGrp="1"/>
          </p:cNvSpPr>
          <p:nvPr>
            <p:ph type="sldNum" sz="quarter" idx="12"/>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61</a:t>
            </a:fld>
            <a:endParaRPr lang="en-US" sz="1200" dirty="0">
              <a:latin typeface="Times New Roman"/>
              <a:cs typeface="Times New Roman"/>
            </a:endParaRPr>
          </a:p>
        </p:txBody>
      </p:sp>
    </p:spTree>
    <p:extLst>
      <p:ext uri="{BB962C8B-B14F-4D97-AF65-F5344CB8AC3E}">
        <p14:creationId xmlns:p14="http://schemas.microsoft.com/office/powerpoint/2010/main" val="78648032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Figure 14.14 </a:t>
            </a:r>
            <a:r>
              <a:rPr lang="en-US" dirty="0" smtClean="0"/>
              <a:t>LTE Carrier </a:t>
            </a:r>
            <a:r>
              <a:rPr lang="en-US" dirty="0"/>
              <a:t>Aggregation</a:t>
            </a:r>
          </a:p>
        </p:txBody>
      </p:sp>
      <p:sp>
        <p:nvSpPr>
          <p:cNvPr id="6" name="Text Placeholder 5"/>
          <p:cNvSpPr>
            <a:spLocks noGrp="1"/>
          </p:cNvSpPr>
          <p:nvPr>
            <p:ph type="body" sz="half" idx="2"/>
          </p:nvPr>
        </p:nvSpPr>
        <p:spPr/>
        <p:txBody>
          <a:bodyPr/>
          <a:lstStyle/>
          <a:p>
            <a:endParaRPr lang="en-US" dirty="0"/>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62</a:t>
            </a:fld>
            <a:endParaRPr lang="en-US" sz="1200" dirty="0">
              <a:latin typeface="Times New Roman"/>
              <a:cs typeface="Times New Roman"/>
            </a:endParaRPr>
          </a:p>
        </p:txBody>
      </p:sp>
      <p:pic>
        <p:nvPicPr>
          <p:cNvPr id="8" name="Picture Placeholder 7" descr="Ch14fig14.eps"/>
          <p:cNvPicPr>
            <a:picLocks noGrp="1" noChangeAspect="1"/>
          </p:cNvPicPr>
          <p:nvPr>
            <p:ph type="pic" idx="1"/>
          </p:nvPr>
        </p:nvPicPr>
        <p:blipFill>
          <a:blip r:embed="rId2">
            <a:extLst>
              <a:ext uri="{28A0092B-C50C-407E-A947-70E740481C1C}">
                <a14:useLocalDpi xmlns:a14="http://schemas.microsoft.com/office/drawing/2010/main" val="0"/>
              </a:ext>
            </a:extLst>
          </a:blip>
          <a:srcRect l="-57065" r="-57065"/>
          <a:stretch>
            <a:fillRect/>
          </a:stretch>
        </p:blipFill>
        <p:spPr/>
      </p:pic>
    </p:spTree>
    <p:extLst>
      <p:ext uri="{BB962C8B-B14F-4D97-AF65-F5344CB8AC3E}">
        <p14:creationId xmlns:p14="http://schemas.microsoft.com/office/powerpoint/2010/main" val="40834661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6.3 Radiation Pattern in Three Dimensions</a:t>
            </a:r>
          </a:p>
        </p:txBody>
      </p:sp>
      <p:pic>
        <p:nvPicPr>
          <p:cNvPr id="2" name="Picture Placeholder 1" descr="Ch06fig03.eps">
            <a:hlinkClick r:id="rId2"/>
          </p:cNvPr>
          <p:cNvPicPr>
            <a:picLocks noGrp="1" noChangeAspect="1"/>
          </p:cNvPicPr>
          <p:nvPr>
            <p:ph type="pic" idx="1"/>
          </p:nvPr>
        </p:nvPicPr>
        <p:blipFill>
          <a:blip r:embed="rId3">
            <a:extLst>
              <a:ext uri="{28A0092B-C50C-407E-A947-70E740481C1C}">
                <a14:useLocalDpi xmlns:a14="http://schemas.microsoft.com/office/drawing/2010/main" val="0"/>
              </a:ext>
            </a:extLst>
          </a:blip>
          <a:srcRect t="-13" b="-13"/>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7</a:t>
            </a:fld>
            <a:endParaRPr lang="en-US" sz="1200" dirty="0">
              <a:latin typeface="Times New Roman"/>
              <a:cs typeface="Times New Roman"/>
            </a:endParaRPr>
          </a:p>
        </p:txBody>
      </p:sp>
      <p:pic>
        <p:nvPicPr>
          <p:cNvPr id="3" name="Picture 2" descr="6_3_radiation_patterns_in_3d.t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818" y="6264274"/>
            <a:ext cx="457200" cy="457200"/>
          </a:xfrm>
          <a:prstGeom prst="rect">
            <a:avLst/>
          </a:prstGeom>
        </p:spPr>
      </p:pic>
    </p:spTree>
    <p:extLst>
      <p:ext uri="{BB962C8B-B14F-4D97-AF65-F5344CB8AC3E}">
        <p14:creationId xmlns:p14="http://schemas.microsoft.com/office/powerpoint/2010/main" val="32673275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6.4 Parabolic Reflective Antennas</a:t>
            </a:r>
          </a:p>
        </p:txBody>
      </p:sp>
      <p:pic>
        <p:nvPicPr>
          <p:cNvPr id="2" name="Picture Placeholder 1" descr="Ch06fig04.eps"/>
          <p:cNvPicPr>
            <a:picLocks noGrp="1" noChangeAspect="1"/>
          </p:cNvPicPr>
          <p:nvPr>
            <p:ph type="pic" idx="1"/>
          </p:nvPr>
        </p:nvPicPr>
        <p:blipFill>
          <a:blip r:embed="rId2">
            <a:extLst>
              <a:ext uri="{28A0092B-C50C-407E-A947-70E740481C1C}">
                <a14:useLocalDpi xmlns:a14="http://schemas.microsoft.com/office/drawing/2010/main" val="0"/>
              </a:ext>
            </a:extLst>
          </a:blip>
          <a:srcRect l="-43504" r="-43504"/>
          <a:stretch>
            <a:fillRect/>
          </a:stretch>
        </p:blipFill>
        <p:spPr/>
      </p:pic>
      <p:sp>
        <p:nvSpPr>
          <p:cNvPr id="6" name="Text Placeholder 5"/>
          <p:cNvSpPr>
            <a:spLocks noGrp="1"/>
          </p:cNvSpPr>
          <p:nvPr>
            <p:ph type="body" sz="half" idx="2"/>
          </p:nvPr>
        </p:nvSpPr>
        <p:spPr/>
        <p:txBody>
          <a:bodyPr/>
          <a:lstStyle/>
          <a:p>
            <a:endParaRPr lang="en-US"/>
          </a:p>
        </p:txBody>
      </p:sp>
      <p:sp>
        <p:nvSpPr>
          <p:cNvPr id="7" name="Slide Number Placeholder 5"/>
          <p:cNvSpPr>
            <a:spLocks noGrp="1"/>
          </p:cNvSpPr>
          <p:nvPr>
            <p:ph type="sldNum" sz="quarter" idx="4"/>
          </p:nvPr>
        </p:nvSpPr>
        <p:spPr>
          <a:xfrm>
            <a:off x="5449455" y="6356350"/>
            <a:ext cx="3237345" cy="365125"/>
          </a:xfrm>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8</a:t>
            </a:fld>
            <a:endParaRPr lang="en-US" sz="1200" dirty="0">
              <a:latin typeface="Times New Roman"/>
              <a:cs typeface="Times New Roman"/>
            </a:endParaRPr>
          </a:p>
        </p:txBody>
      </p:sp>
    </p:spTree>
    <p:extLst>
      <p:ext uri="{BB962C8B-B14F-4D97-AF65-F5344CB8AC3E}">
        <p14:creationId xmlns:p14="http://schemas.microsoft.com/office/powerpoint/2010/main" val="36354467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dirty="0"/>
              <a:t>Antenna Gain	</a:t>
            </a:r>
          </a:p>
        </p:txBody>
      </p:sp>
      <p:sp>
        <p:nvSpPr>
          <p:cNvPr id="95235" name="Rectangle 3"/>
          <p:cNvSpPr>
            <a:spLocks noGrp="1" noChangeArrowheads="1"/>
          </p:cNvSpPr>
          <p:nvPr>
            <p:ph idx="1"/>
          </p:nvPr>
        </p:nvSpPr>
        <p:spPr/>
        <p:txBody>
          <a:bodyPr/>
          <a:lstStyle/>
          <a:p>
            <a:r>
              <a:rPr lang="en-US" dirty="0"/>
              <a:t>Antenna gain</a:t>
            </a:r>
          </a:p>
          <a:p>
            <a:pPr lvl="1"/>
            <a:r>
              <a:rPr lang="en-US" dirty="0"/>
              <a:t>Power output, in a particular direction, compared to that produced in any direction by a perfect omnidirectional antenna (isotropic antenna)</a:t>
            </a:r>
          </a:p>
          <a:p>
            <a:r>
              <a:rPr lang="en-US" dirty="0"/>
              <a:t>Effective area</a:t>
            </a:r>
          </a:p>
          <a:p>
            <a:pPr lvl="1"/>
            <a:r>
              <a:rPr lang="en-US" dirty="0"/>
              <a:t>Related to physical size and shape of antenna</a:t>
            </a:r>
          </a:p>
        </p:txBody>
      </p:sp>
      <p:sp>
        <p:nvSpPr>
          <p:cNvPr id="4" name="Slide Number Placeholder 5"/>
          <p:cNvSpPr>
            <a:spLocks noGrp="1"/>
          </p:cNvSpPr>
          <p:nvPr>
            <p:ph type="sldNum" sz="quarter" idx="12"/>
          </p:nvPr>
        </p:nvSpPr>
        <p:spPr>
          <a:prstGeom prst="rect">
            <a:avLst/>
          </a:prstGeom>
        </p:spPr>
        <p:txBody>
          <a:bodyPr/>
          <a:lstStyle/>
          <a:p>
            <a:pPr algn="r"/>
            <a:r>
              <a:rPr lang="en-US" sz="1200" dirty="0" smtClean="0">
                <a:latin typeface="Times New Roman"/>
                <a:cs typeface="Times New Roman"/>
              </a:rPr>
              <a:t>The Wireless Channel 6-</a:t>
            </a:r>
            <a:fld id="{46E48147-4DBD-E646-92C0-0C9D8AFD71A7}" type="slidenum">
              <a:rPr lang="en-US" sz="1200" smtClean="0">
                <a:latin typeface="Times New Roman"/>
                <a:cs typeface="Times New Roman"/>
              </a:rPr>
              <a:pPr algn="r"/>
              <a:t>9</a:t>
            </a:fld>
            <a:endParaRPr lang="en-US" sz="1200" dirty="0">
              <a:latin typeface="Times New Roman"/>
              <a:cs typeface="Times New Roman"/>
            </a:endParaRPr>
          </a:p>
        </p:txBody>
      </p:sp>
    </p:spTree>
    <p:extLst>
      <p:ext uri="{BB962C8B-B14F-4D97-AF65-F5344CB8AC3E}">
        <p14:creationId xmlns:p14="http://schemas.microsoft.com/office/powerpoint/2010/main" val="13272103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WirelessBoo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WirelessBook.thmx</Template>
  <TotalTime>202</TotalTime>
  <Words>2317</Words>
  <Application>Microsoft Office PowerPoint</Application>
  <PresentationFormat>On-screen Show (4:3)</PresentationFormat>
  <Paragraphs>412</Paragraphs>
  <Slides>62</Slides>
  <Notes>2</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62</vt:i4>
      </vt:variant>
    </vt:vector>
  </HeadingPairs>
  <TitlesOfParts>
    <vt:vector size="65" baseType="lpstr">
      <vt:lpstr>WirelessBook</vt:lpstr>
      <vt:lpstr>Equation</vt:lpstr>
      <vt:lpstr>Document</vt:lpstr>
      <vt:lpstr>Chapter 6 The wireless channel</vt:lpstr>
      <vt:lpstr>antennas</vt:lpstr>
      <vt:lpstr>Radiation Patterns</vt:lpstr>
      <vt:lpstr>6.1 Antenna Radiation Patterns</vt:lpstr>
      <vt:lpstr>Types of Antennas</vt:lpstr>
      <vt:lpstr>6.2 Simple Antennas</vt:lpstr>
      <vt:lpstr>6.3 Radiation Pattern in Three Dimensions</vt:lpstr>
      <vt:lpstr>6.4 Parabolic Reflective Antennas</vt:lpstr>
      <vt:lpstr>Antenna Gain </vt:lpstr>
      <vt:lpstr>Antenna Gain</vt:lpstr>
      <vt:lpstr>Spectrum considerations</vt:lpstr>
      <vt:lpstr>Spectrum considerations</vt:lpstr>
      <vt:lpstr>Spectrum considerations</vt:lpstr>
      <vt:lpstr>Propagation Modes</vt:lpstr>
      <vt:lpstr>6.5 Wireless Propagation Modes</vt:lpstr>
      <vt:lpstr>Ground Wave Propagation</vt:lpstr>
      <vt:lpstr>Sky Wave Propagation</vt:lpstr>
      <vt:lpstr>Line-of-Sight Propagation</vt:lpstr>
      <vt:lpstr>Line-of-Sight Equations</vt:lpstr>
      <vt:lpstr>6.7 Optical and Radio Horizons</vt:lpstr>
      <vt:lpstr>Line-of-Sight Equations</vt:lpstr>
      <vt:lpstr>Five basic propagation mechanisms</vt:lpstr>
      <vt:lpstr>6.6 Refraction of an Electromagnetic Wave</vt:lpstr>
      <vt:lpstr>LOS Wireless Transmission Impairments</vt:lpstr>
      <vt:lpstr>Attenuation</vt:lpstr>
      <vt:lpstr>Free Space Loss</vt:lpstr>
      <vt:lpstr>Free Space Loss</vt:lpstr>
      <vt:lpstr>6.8 Free Space Loss</vt:lpstr>
      <vt:lpstr>Path Loss Exponent in practical systems</vt:lpstr>
      <vt:lpstr>Path Loss Exponent in practical systems</vt:lpstr>
      <vt:lpstr>Models Derived from Empirical Measurements</vt:lpstr>
      <vt:lpstr>Categories of Noise</vt:lpstr>
      <vt:lpstr>Thermal Noise</vt:lpstr>
      <vt:lpstr>Thermal Noise</vt:lpstr>
      <vt:lpstr>Thermal Noise</vt:lpstr>
      <vt:lpstr>Noise Terminology</vt:lpstr>
      <vt:lpstr>EXPRESSION Eb/N0</vt:lpstr>
      <vt:lpstr>6.9 GENERAL SHAPE OF BER VERSUS Eb/N0 CURVES</vt:lpstr>
      <vt:lpstr>Other Impairments</vt:lpstr>
      <vt:lpstr>The Effects of Multipath Propagation</vt:lpstr>
      <vt:lpstr>6.10 Examples of Multipath Interference</vt:lpstr>
      <vt:lpstr>6.11 Sketch of Three Important Propagation Mechanisms</vt:lpstr>
      <vt:lpstr>6.12 Two Pulses in Time-Variant Multipath</vt:lpstr>
      <vt:lpstr>6.13 Typical Large-Scale and Small-Scale Fading in an Urban Mobile Environment</vt:lpstr>
      <vt:lpstr>Types of Fading</vt:lpstr>
      <vt:lpstr>Types of fading</vt:lpstr>
      <vt:lpstr>Types of fading</vt:lpstr>
      <vt:lpstr>6.14 Flat and Frequency Selective Fading</vt:lpstr>
      <vt:lpstr>6.15 Theoretical Bit Error Rate for Various Fading Conditions</vt:lpstr>
      <vt:lpstr>Channel correction Mechanisms</vt:lpstr>
      <vt:lpstr>Forward Error Correction</vt:lpstr>
      <vt:lpstr>10.5 Forward Error Correction Process</vt:lpstr>
      <vt:lpstr>Adaptive Equalization</vt:lpstr>
      <vt:lpstr>6.16 Linear Equalizer Circuit</vt:lpstr>
      <vt:lpstr>Adaptive modulation and coding (AMC)</vt:lpstr>
      <vt:lpstr>Diversity Techniques</vt:lpstr>
      <vt:lpstr>MULTIPLE INPUT MULTIPLE OUTPUT (MIMO) ANTENNAS</vt:lpstr>
      <vt:lpstr>6.18 Four Uses of MIMO</vt:lpstr>
      <vt:lpstr>6.19 MIMO Scheme</vt:lpstr>
      <vt:lpstr>Channel correction mechanisms</vt:lpstr>
      <vt:lpstr>Bandwidth expansion</vt:lpstr>
      <vt:lpstr>Figure 14.14 LTE Carrier Aggregation</vt:lpstr>
    </vt:vector>
  </TitlesOfParts>
  <Company>UMKC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wireless channel</dc:title>
  <dc:creator>Pedro Tonhozi de Oliveira</dc:creator>
  <cp:lastModifiedBy>sameerjena</cp:lastModifiedBy>
  <cp:revision>48</cp:revision>
  <dcterms:created xsi:type="dcterms:W3CDTF">2015-02-16T19:34:57Z</dcterms:created>
  <dcterms:modified xsi:type="dcterms:W3CDTF">2015-07-09T14:00:04Z</dcterms:modified>
</cp:coreProperties>
</file>